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62"/>
  </p:notesMasterIdLst>
  <p:handoutMasterIdLst>
    <p:handoutMasterId r:id="rId63"/>
  </p:handoutMasterIdLst>
  <p:sldIdLst>
    <p:sldId id="402" r:id="rId2"/>
    <p:sldId id="778" r:id="rId3"/>
    <p:sldId id="765" r:id="rId4"/>
    <p:sldId id="766" r:id="rId5"/>
    <p:sldId id="768" r:id="rId6"/>
    <p:sldId id="723" r:id="rId7"/>
    <p:sldId id="779" r:id="rId8"/>
    <p:sldId id="780" r:id="rId9"/>
    <p:sldId id="781" r:id="rId10"/>
    <p:sldId id="786" r:id="rId11"/>
    <p:sldId id="787" r:id="rId12"/>
    <p:sldId id="788" r:id="rId13"/>
    <p:sldId id="853" r:id="rId14"/>
    <p:sldId id="789" r:id="rId15"/>
    <p:sldId id="790" r:id="rId16"/>
    <p:sldId id="791" r:id="rId17"/>
    <p:sldId id="792" r:id="rId18"/>
    <p:sldId id="793" r:id="rId19"/>
    <p:sldId id="794" r:id="rId20"/>
    <p:sldId id="795" r:id="rId21"/>
    <p:sldId id="796" r:id="rId22"/>
    <p:sldId id="797" r:id="rId23"/>
    <p:sldId id="804" r:id="rId24"/>
    <p:sldId id="807" r:id="rId25"/>
    <p:sldId id="808" r:id="rId26"/>
    <p:sldId id="809" r:id="rId27"/>
    <p:sldId id="810" r:id="rId28"/>
    <p:sldId id="811" r:id="rId29"/>
    <p:sldId id="812" r:id="rId30"/>
    <p:sldId id="813" r:id="rId31"/>
    <p:sldId id="814" r:id="rId32"/>
    <p:sldId id="815" r:id="rId33"/>
    <p:sldId id="816" r:id="rId34"/>
    <p:sldId id="817" r:id="rId35"/>
    <p:sldId id="818" r:id="rId36"/>
    <p:sldId id="819" r:id="rId37"/>
    <p:sldId id="820" r:id="rId38"/>
    <p:sldId id="821" r:id="rId39"/>
    <p:sldId id="850" r:id="rId40"/>
    <p:sldId id="851" r:id="rId41"/>
    <p:sldId id="822" r:id="rId42"/>
    <p:sldId id="825" r:id="rId43"/>
    <p:sldId id="826" r:id="rId44"/>
    <p:sldId id="827" r:id="rId45"/>
    <p:sldId id="828" r:id="rId46"/>
    <p:sldId id="829" r:id="rId47"/>
    <p:sldId id="830" r:id="rId48"/>
    <p:sldId id="831" r:id="rId49"/>
    <p:sldId id="832" r:id="rId50"/>
    <p:sldId id="833" r:id="rId51"/>
    <p:sldId id="834" r:id="rId52"/>
    <p:sldId id="835" r:id="rId53"/>
    <p:sldId id="841" r:id="rId54"/>
    <p:sldId id="842" r:id="rId55"/>
    <p:sldId id="843" r:id="rId56"/>
    <p:sldId id="845" r:id="rId57"/>
    <p:sldId id="846" r:id="rId58"/>
    <p:sldId id="847" r:id="rId59"/>
    <p:sldId id="848" r:id="rId60"/>
    <p:sldId id="8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2" autoAdjust="0"/>
    <p:restoredTop sz="88335" autoAdjust="0"/>
  </p:normalViewPr>
  <p:slideViewPr>
    <p:cSldViewPr snapToGrid="0" snapToObjects="1" showGuides="1">
      <p:cViewPr varScale="1">
        <p:scale>
          <a:sx n="127" d="100"/>
          <a:sy n="127" d="100"/>
        </p:scale>
        <p:origin x="90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HATEO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a:t>
            </a:fld>
            <a:endParaRPr lang="en-US" dirty="0"/>
          </a:p>
        </p:txBody>
      </p:sp>
    </p:spTree>
    <p:extLst>
      <p:ext uri="{BB962C8B-B14F-4D97-AF65-F5344CB8AC3E}">
        <p14:creationId xmlns:p14="http://schemas.microsoft.com/office/powerpoint/2010/main" val="532015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828522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B135008B-475E-9642-85F9-7ACD813589FB}"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47106" name="Rectangle 2"/>
          <p:cNvSpPr>
            <a:spLocks noGrp="1" noRot="1" noChangeAspect="1" noChangeArrowheads="1" noTextEdit="1"/>
          </p:cNvSpPr>
          <p:nvPr>
            <p:ph type="sldImg"/>
          </p:nvPr>
        </p:nvSpPr>
        <p:spPr>
          <a:ln cap="flat"/>
        </p:spPr>
      </p:sp>
      <p:sp>
        <p:nvSpPr>
          <p:cNvPr id="471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5677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000" b="0" i="0" kern="1200" dirty="0">
                <a:solidFill>
                  <a:schemeClr val="tx1"/>
                </a:solidFill>
                <a:latin typeface="Helvetica Neue Regular" charset="0"/>
                <a:ea typeface="Osaka" charset="0"/>
                <a:cs typeface="Osaka" charset="0"/>
              </a:rPr>
              <a:t>SELECT list can contain </a:t>
            </a:r>
            <a:r>
              <a:rPr lang="en-US" sz="2000" b="0" i="0" kern="1200" dirty="0" err="1">
                <a:solidFill>
                  <a:schemeClr val="tx1"/>
                </a:solidFill>
                <a:latin typeface="Helvetica Neue Regular" charset="0"/>
                <a:ea typeface="Osaka" charset="0"/>
                <a:cs typeface="Osaka" charset="0"/>
              </a:rPr>
              <a:t>aggs</a:t>
            </a:r>
            <a:r>
              <a:rPr lang="en-US" sz="2000" b="0" i="0" kern="1200" dirty="0">
                <a:solidFill>
                  <a:schemeClr val="tx1"/>
                </a:solidFill>
                <a:latin typeface="Helvetica Neue Regular" charset="0"/>
                <a:ea typeface="Osaka" charset="0"/>
                <a:cs typeface="Osaka" charset="0"/>
              </a:rPr>
              <a:t> and GROUP BY columns only!</a:t>
            </a:r>
          </a:p>
          <a:p>
            <a:pPr lvl="1">
              <a:lnSpc>
                <a:spcPct val="90000"/>
              </a:lnSpc>
            </a:pPr>
            <a:r>
              <a:rPr lang="en-US" sz="2000" b="0" i="0" kern="1200" dirty="0">
                <a:solidFill>
                  <a:schemeClr val="tx1"/>
                </a:solidFill>
                <a:latin typeface="Helvetica Neue Regular" charset="0"/>
                <a:ea typeface="Osaka" charset="0"/>
                <a:cs typeface="Osaka" charset="0"/>
              </a:rPr>
              <a:t>What would it mean if we said SELECT name, AVG(</a:t>
            </a:r>
            <a:r>
              <a:rPr lang="en-US" sz="2000" b="0" i="0" kern="1200" dirty="0" err="1">
                <a:solidFill>
                  <a:schemeClr val="tx1"/>
                </a:solidFill>
                <a:latin typeface="Helvetica Neue Regular" charset="0"/>
                <a:ea typeface="Osaka" charset="0"/>
                <a:cs typeface="Osaka" charset="0"/>
              </a:rPr>
              <a:t>gpa</a:t>
            </a:r>
            <a:r>
              <a:rPr lang="en-US" sz="2000" b="0" i="0" kern="1200" dirty="0">
                <a:solidFill>
                  <a:schemeClr val="tx1"/>
                </a:solidFill>
                <a:latin typeface="Helvetica Neue Regular" charset="0"/>
                <a:ea typeface="Osaka" charset="0"/>
                <a:cs typeface="Osaka" charset="0"/>
              </a:rPr>
              <a:t>) above??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25439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ADF44967-F446-4747-AA31-0D9CB4630A3C}"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50</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10080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404253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93806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Defined by Roy Fielding’s PhD thesis in 2000</a:t>
            </a:r>
            <a:endParaRPr lang="en-US" sz="1200" b="0" i="0" kern="1200" dirty="0">
              <a:solidFill>
                <a:schemeClr val="tx1"/>
              </a:solidFill>
              <a:effectLst/>
              <a:latin typeface="Helvetica Neue Regular" charset="0"/>
              <a:ea typeface="+mn-ea"/>
              <a:cs typeface="+mn-cs"/>
            </a:endParaRPr>
          </a:p>
          <a:p>
            <a:r>
              <a:rPr lang="en-US" sz="1200" b="0" i="0" kern="1200" dirty="0">
                <a:solidFill>
                  <a:schemeClr val="tx1"/>
                </a:solidFill>
                <a:effectLst/>
                <a:latin typeface="Helvetica Neue Regular" charset="0"/>
                <a:ea typeface="+mn-ea"/>
                <a:cs typeface="+mn-cs"/>
              </a:rPr>
              <a:t>Roy’s Thesis: "Architectural Styles and the Design of Network-based Software Architectures" </a:t>
            </a:r>
          </a:p>
          <a:p>
            <a:endParaRPr lang="en-US" sz="1200" b="0" i="0" kern="1200" dirty="0">
              <a:solidFill>
                <a:schemeClr val="tx1"/>
              </a:solidFill>
              <a:effectLst/>
              <a:latin typeface="Helvetica Neue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Helvetica Neue Regular" charset="0"/>
                <a:ea typeface="+mn-ea"/>
                <a:cs typeface="+mn-cs"/>
              </a:rPr>
              <a:t>Hypermedia as the engine of application state (</a:t>
            </a:r>
            <a:r>
              <a:rPr lang="en-US" sz="1200" b="1" i="0" u="none" strike="noStrike" kern="1200" dirty="0">
                <a:solidFill>
                  <a:schemeClr val="tx1"/>
                </a:solidFill>
                <a:effectLst/>
                <a:latin typeface="Helvetica Neue Regular" charset="0"/>
                <a:ea typeface="+mn-ea"/>
                <a:cs typeface="+mn-cs"/>
                <a:hlinkClick r:id="rId3" tooltip="HATEOAS"/>
              </a:rPr>
              <a:t>HATEOAS</a:t>
            </a:r>
            <a:r>
              <a:rPr lang="en-US" sz="1200" b="1" i="0" kern="1200" dirty="0">
                <a:solidFill>
                  <a:schemeClr val="tx1"/>
                </a:solidFill>
                <a:effectLst/>
                <a:latin typeface="Helvetica Neue Regular"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Helvetica Neue Regular" charset="0"/>
              <a:ea typeface="+mn-ea"/>
              <a:cs typeface="+mn-cs"/>
            </a:endParaRPr>
          </a:p>
          <a:p>
            <a:r>
              <a:rPr lang="en-US" dirty="0"/>
              <a:t>https://</a:t>
            </a:r>
            <a:r>
              <a:rPr lang="en-US" dirty="0" err="1"/>
              <a:t>tools.ietf.org</a:t>
            </a:r>
            <a:r>
              <a:rPr lang="en-US" dirty="0"/>
              <a:t>/html/rfc7231</a:t>
            </a:r>
          </a:p>
        </p:txBody>
      </p:sp>
      <p:sp>
        <p:nvSpPr>
          <p:cNvPr id="4" name="Slide Number Placeholder 3"/>
          <p:cNvSpPr>
            <a:spLocks noGrp="1"/>
          </p:cNvSpPr>
          <p:nvPr>
            <p:ph type="sldNum" sz="quarter" idx="10"/>
          </p:nvPr>
        </p:nvSpPr>
        <p:spPr/>
        <p:txBody>
          <a:bodyPr/>
          <a:lstStyle/>
          <a:p>
            <a:fld id="{2032B9E8-698A-8948-9227-39339D245734}" type="slidenum">
              <a:rPr lang="en-US" smtClean="0"/>
              <a:pPr/>
              <a:t>4</a:t>
            </a:fld>
            <a:endParaRPr lang="en-US" dirty="0"/>
          </a:p>
        </p:txBody>
      </p:sp>
    </p:spTree>
    <p:extLst>
      <p:ext uri="{BB962C8B-B14F-4D97-AF65-F5344CB8AC3E}">
        <p14:creationId xmlns:p14="http://schemas.microsoft.com/office/powerpoint/2010/main" val="942230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9</a:t>
            </a:fld>
            <a:endParaRPr lang="en-US" dirty="0"/>
          </a:p>
        </p:txBody>
      </p:sp>
    </p:spTree>
    <p:extLst>
      <p:ext uri="{BB962C8B-B14F-4D97-AF65-F5344CB8AC3E}">
        <p14:creationId xmlns:p14="http://schemas.microsoft.com/office/powerpoint/2010/main" val="335649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13</a:t>
            </a:fld>
            <a:endParaRPr lang="en-US" dirty="0"/>
          </a:p>
        </p:txBody>
      </p:sp>
    </p:spTree>
    <p:extLst>
      <p:ext uri="{BB962C8B-B14F-4D97-AF65-F5344CB8AC3E}">
        <p14:creationId xmlns:p14="http://schemas.microsoft.com/office/powerpoint/2010/main" val="188511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02210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72393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73381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B60DD1EE-2B94-BE49-9D45-BE321F493D3A}"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3130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3266D885-1C1C-7443-BEA6-53B795792C9B}"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30722" name="Rectangle 1026"/>
          <p:cNvSpPr>
            <a:spLocks noGrp="1" noRot="1" noChangeAspect="1" noChangeArrowheads="1" noTextEdit="1"/>
          </p:cNvSpPr>
          <p:nvPr>
            <p:ph type="sldImg"/>
          </p:nvPr>
        </p:nvSpPr>
        <p:spPr>
          <a:ln cap="flat"/>
        </p:spPr>
      </p:sp>
      <p:sp>
        <p:nvSpPr>
          <p:cNvPr id="30723"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08987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2/20/18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2/20/18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2/20/18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2/20/18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gonzal@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www.postgresql.org/docs/9.5/static/datatype.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qlfiddle.com/#!17/121b8/1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qlfiddle.com/#!17/53815/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qlfiddle.com/#!17/53815/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sqlfiddle.com/#!17/67109/1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bit.ly/ds100-sp18-sq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55.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44.tiff"/><Relationship Id="rId3" Type="http://schemas.openxmlformats.org/officeDocument/2006/relationships/image" Target="../media/image38.tiff"/><Relationship Id="rId7" Type="http://schemas.openxmlformats.org/officeDocument/2006/relationships/image" Target="../media/image32.tiff"/><Relationship Id="rId12" Type="http://schemas.openxmlformats.org/officeDocument/2006/relationships/image" Target="../media/image43.tiff"/><Relationship Id="rId2" Type="http://schemas.openxmlformats.org/officeDocument/2006/relationships/image" Target="../media/image37.tiff"/><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42.tiff"/><Relationship Id="rId5" Type="http://schemas.openxmlformats.org/officeDocument/2006/relationships/image" Target="../media/image30.tiff"/><Relationship Id="rId10" Type="http://schemas.openxmlformats.org/officeDocument/2006/relationships/image" Target="../media/image41.tiff"/><Relationship Id="rId4" Type="http://schemas.openxmlformats.org/officeDocument/2006/relationships/image" Target="../media/image39.tiff"/><Relationship Id="rId9" Type="http://schemas.openxmlformats.org/officeDocument/2006/relationships/image" Target="../media/image4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5.tif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5.tiff"/><Relationship Id="rId1" Type="http://schemas.openxmlformats.org/officeDocument/2006/relationships/slideLayout" Target="../slideLayouts/slideLayout14.xml"/><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robots.tx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sz="5400" i="1" dirty="0">
                <a:uFillTx/>
              </a:rPr>
              <a:t>Lecture 11: </a:t>
            </a:r>
            <a:br>
              <a:rPr lang="en-US" sz="5400" i="1" dirty="0">
                <a:uFillTx/>
              </a:rPr>
            </a:br>
            <a:r>
              <a:rPr lang="en-US" sz="5400" i="1" dirty="0"/>
              <a:t>Finish Web Technologies &amp;</a:t>
            </a:r>
            <a:br>
              <a:rPr lang="en-US" sz="5400" i="1" dirty="0"/>
            </a:br>
            <a:r>
              <a:rPr lang="en-US" sz="5400" i="1" dirty="0"/>
              <a:t>Begin SQL Databases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a:t>
            </a:r>
          </a:p>
          <a:p>
            <a:pPr algn="l">
              <a:lnSpc>
                <a:spcPct val="150000"/>
              </a:lnSpc>
              <a:spcBef>
                <a:spcPts val="0"/>
              </a:spcBef>
            </a:pPr>
            <a:r>
              <a:rPr lang="en-US" sz="1600" u="sng" dirty="0">
                <a:uFillTx/>
                <a:hlinkClick r:id="rId3"/>
              </a:rPr>
              <a:t>jegonzal@berkeley.edu</a:t>
            </a:r>
            <a:endParaRPr lang="en-US" sz="1600" u="sng" dirty="0"/>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Database Management Systems</a:t>
            </a:r>
          </a:p>
        </p:txBody>
      </p:sp>
      <p:sp>
        <p:nvSpPr>
          <p:cNvPr id="5" name="Content Placeholder 4"/>
          <p:cNvSpPr>
            <a:spLocks noGrp="1"/>
          </p:cNvSpPr>
          <p:nvPr>
            <p:ph idx="1"/>
          </p:nvPr>
        </p:nvSpPr>
        <p:spPr>
          <a:xfrm>
            <a:off x="906842" y="1571862"/>
            <a:ext cx="10999407" cy="4782444"/>
          </a:xfrm>
        </p:spPr>
        <p:txBody>
          <a:bodyPr>
            <a:normAutofit/>
          </a:bodyPr>
          <a:lstStyle/>
          <a:p>
            <a:r>
              <a:rPr lang="en-US" b="1" dirty="0"/>
              <a:t>Data storage</a:t>
            </a:r>
          </a:p>
          <a:p>
            <a:pPr lvl="1"/>
            <a:r>
              <a:rPr lang="en-US" dirty="0"/>
              <a:t>Provide </a:t>
            </a:r>
            <a:r>
              <a:rPr lang="en-US" b="1" dirty="0"/>
              <a:t>reliable storage </a:t>
            </a:r>
            <a:r>
              <a:rPr lang="en-US" dirty="0"/>
              <a:t>to survive system crashes and disk failures</a:t>
            </a:r>
          </a:p>
          <a:p>
            <a:pPr lvl="1"/>
            <a:r>
              <a:rPr lang="en-US" dirty="0"/>
              <a:t>Special data-structures to </a:t>
            </a:r>
            <a:r>
              <a:rPr lang="en-US" b="1" dirty="0"/>
              <a:t>improve performance </a:t>
            </a:r>
          </a:p>
          <a:p>
            <a:r>
              <a:rPr lang="en-US" b="1" dirty="0"/>
              <a:t>Data management</a:t>
            </a:r>
          </a:p>
          <a:p>
            <a:pPr lvl="1"/>
            <a:r>
              <a:rPr lang="en-US" dirty="0"/>
              <a:t>Configure how data is </a:t>
            </a:r>
            <a:r>
              <a:rPr lang="en-US" b="1" dirty="0"/>
              <a:t>logically</a:t>
            </a:r>
            <a:r>
              <a:rPr lang="en-US" dirty="0"/>
              <a:t> </a:t>
            </a:r>
            <a:r>
              <a:rPr lang="en-US" b="1" dirty="0"/>
              <a:t>organized</a:t>
            </a:r>
            <a:r>
              <a:rPr lang="en-US" dirty="0"/>
              <a:t> and </a:t>
            </a:r>
            <a:r>
              <a:rPr lang="en-US" b="1" dirty="0"/>
              <a:t>who has access</a:t>
            </a:r>
          </a:p>
          <a:p>
            <a:pPr lvl="1"/>
            <a:r>
              <a:rPr lang="en-US" dirty="0"/>
              <a:t>Ensure data</a:t>
            </a:r>
            <a:r>
              <a:rPr lang="en-US" b="1" dirty="0"/>
              <a:t> consistency properties</a:t>
            </a:r>
            <a:r>
              <a:rPr lang="en-US" dirty="0"/>
              <a:t>  (e.g., positive bank account values)</a:t>
            </a:r>
            <a:endParaRPr lang="en-US" b="1" dirty="0"/>
          </a:p>
          <a:p>
            <a:r>
              <a:rPr lang="en-US" b="1" dirty="0"/>
              <a:t>Facilitate access</a:t>
            </a:r>
          </a:p>
          <a:p>
            <a:pPr lvl="1"/>
            <a:r>
              <a:rPr lang="en-US" dirty="0"/>
              <a:t>Enable </a:t>
            </a:r>
            <a:r>
              <a:rPr lang="en-US" b="1" dirty="0"/>
              <a:t>efficient access </a:t>
            </a:r>
            <a:r>
              <a:rPr lang="en-US" dirty="0"/>
              <a:t>to the data </a:t>
            </a:r>
          </a:p>
          <a:p>
            <a:pPr lvl="1"/>
            <a:r>
              <a:rPr lang="en-US" dirty="0"/>
              <a:t>Supports user defined </a:t>
            </a:r>
            <a:r>
              <a:rPr lang="en-US" b="1" dirty="0"/>
              <a:t>computation </a:t>
            </a:r>
            <a:r>
              <a:rPr lang="en-US" dirty="0"/>
              <a:t>(queries) over data </a:t>
            </a:r>
          </a:p>
        </p:txBody>
      </p:sp>
    </p:spTree>
    <p:extLst>
      <p:ext uri="{BB962C8B-B14F-4D97-AF65-F5344CB8AC3E}">
        <p14:creationId xmlns:p14="http://schemas.microsoft.com/office/powerpoint/2010/main" val="3867375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117774" cy="1325563"/>
          </a:xfrm>
        </p:spPr>
        <p:txBody>
          <a:bodyPr>
            <a:normAutofit/>
          </a:bodyPr>
          <a:lstStyle/>
          <a:p>
            <a:r>
              <a:rPr lang="en-US" sz="3600" dirty="0"/>
              <a:t>Is </a:t>
            </a:r>
            <a:r>
              <a:rPr lang="en-US" sz="3600" b="1" dirty="0"/>
              <a:t>Pandas</a:t>
            </a:r>
            <a:r>
              <a:rPr lang="en-US" sz="3600" dirty="0"/>
              <a:t> a </a:t>
            </a:r>
            <a:r>
              <a:rPr lang="en-US" sz="3600" i="1" dirty="0"/>
              <a:t>Database Management System?</a:t>
            </a:r>
          </a:p>
        </p:txBody>
      </p:sp>
      <p:sp>
        <p:nvSpPr>
          <p:cNvPr id="3" name="Content Placeholder 2"/>
          <p:cNvSpPr>
            <a:spLocks noGrp="1"/>
          </p:cNvSpPr>
          <p:nvPr>
            <p:ph idx="1"/>
          </p:nvPr>
        </p:nvSpPr>
        <p:spPr/>
        <p:txBody>
          <a:bodyPr>
            <a:normAutofit fontScale="92500" lnSpcReduction="10000"/>
          </a:bodyPr>
          <a:lstStyle/>
          <a:p>
            <a:r>
              <a:rPr lang="en-US" dirty="0"/>
              <a:t>Data Storage?</a:t>
            </a:r>
          </a:p>
          <a:p>
            <a:pPr lvl="1"/>
            <a:r>
              <a:rPr lang="en-US" dirty="0"/>
              <a:t>Pandas doesn’t store data, this is managed by the filesystem</a:t>
            </a:r>
          </a:p>
          <a:p>
            <a:r>
              <a:rPr lang="en-US" dirty="0"/>
              <a:t>Data Management?</a:t>
            </a:r>
          </a:p>
          <a:p>
            <a:pPr lvl="1"/>
            <a:r>
              <a:rPr lang="en-US" dirty="0"/>
              <a:t>Pandas does support changing the organization of data but doesn’t manage who can access the data </a:t>
            </a:r>
          </a:p>
          <a:p>
            <a:r>
              <a:rPr lang="en-US" dirty="0"/>
              <a:t>Facilitate Access?</a:t>
            </a:r>
          </a:p>
          <a:p>
            <a:pPr lvl="1"/>
            <a:r>
              <a:rPr lang="en-US" dirty="0"/>
              <a:t>Pandas does support rich tools for computation over data</a:t>
            </a:r>
          </a:p>
          <a:p>
            <a:pPr lvl="1"/>
            <a:endParaRPr lang="en-US" dirty="0"/>
          </a:p>
          <a:p>
            <a:r>
              <a:rPr lang="en-US" dirty="0"/>
              <a:t>Pandas is not generally considered a database management system but it often interacts with DBMSs</a:t>
            </a:r>
          </a:p>
        </p:txBody>
      </p:sp>
    </p:spTree>
    <p:extLst>
      <p:ext uri="{BB962C8B-B14F-4D97-AF65-F5344CB8AC3E}">
        <p14:creationId xmlns:p14="http://schemas.microsoft.com/office/powerpoint/2010/main" val="10065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a:t>
            </a:r>
            <a:r>
              <a:rPr lang="en-US" b="1" dirty="0"/>
              <a:t>file-system</a:t>
            </a:r>
            <a:r>
              <a:rPr lang="en-US" dirty="0"/>
              <a:t> a DBMS</a:t>
            </a:r>
          </a:p>
        </p:txBody>
      </p:sp>
      <p:sp>
        <p:nvSpPr>
          <p:cNvPr id="3" name="Content Placeholder 2"/>
          <p:cNvSpPr>
            <a:spLocks noGrp="1"/>
          </p:cNvSpPr>
          <p:nvPr>
            <p:ph idx="1"/>
          </p:nvPr>
        </p:nvSpPr>
        <p:spPr>
          <a:xfrm>
            <a:off x="838200" y="1547018"/>
            <a:ext cx="10515600" cy="4925219"/>
          </a:xfrm>
        </p:spPr>
        <p:txBody>
          <a:bodyPr>
            <a:normAutofit/>
          </a:bodyPr>
          <a:lstStyle/>
          <a:p>
            <a:r>
              <a:rPr lang="en-US" dirty="0"/>
              <a:t>Data Storage? </a:t>
            </a:r>
          </a:p>
          <a:p>
            <a:pPr lvl="1"/>
            <a:r>
              <a:rPr lang="en-US" dirty="0"/>
              <a:t>File systems reliable store data on your computer</a:t>
            </a:r>
          </a:p>
          <a:p>
            <a:r>
              <a:rPr lang="en-US" dirty="0"/>
              <a:t>Data Management?</a:t>
            </a:r>
          </a:p>
          <a:p>
            <a:pPr lvl="1"/>
            <a:r>
              <a:rPr lang="en-US" dirty="0"/>
              <a:t>File systems offer tools to manage access and reorganize data. </a:t>
            </a:r>
          </a:p>
          <a:p>
            <a:pPr lvl="1"/>
            <a:r>
              <a:rPr lang="en-US" dirty="0"/>
              <a:t>Data organization at the granularity of files </a:t>
            </a:r>
            <a:r>
              <a:rPr lang="mr-IN" dirty="0"/>
              <a:t>…</a:t>
            </a:r>
            <a:r>
              <a:rPr lang="en-US" dirty="0"/>
              <a:t> (coarse)</a:t>
            </a:r>
          </a:p>
          <a:p>
            <a:r>
              <a:rPr lang="en-US" dirty="0"/>
              <a:t>Facilitate Access?</a:t>
            </a:r>
          </a:p>
          <a:p>
            <a:pPr lvl="1"/>
            <a:r>
              <a:rPr lang="en-US" dirty="0"/>
              <a:t>Can read files but provides </a:t>
            </a:r>
            <a:r>
              <a:rPr lang="en-US" b="1" dirty="0"/>
              <a:t>limited computational facilities</a:t>
            </a:r>
            <a:r>
              <a:rPr lang="en-US" dirty="0"/>
              <a:t>.</a:t>
            </a:r>
          </a:p>
          <a:p>
            <a:pPr lvl="1"/>
            <a:endParaRPr lang="en-US" dirty="0"/>
          </a:p>
          <a:p>
            <a:r>
              <a:rPr lang="en-US" dirty="0"/>
              <a:t>The file-system is not generally considered a DBMS though it often used in place of one </a:t>
            </a:r>
            <a:r>
              <a:rPr lang="mr-IN" dirty="0"/>
              <a:t>…</a:t>
            </a:r>
            <a:r>
              <a:rPr lang="en-US" dirty="0"/>
              <a:t> (not a good idea)</a:t>
            </a:r>
          </a:p>
          <a:p>
            <a:endParaRPr lang="en-US" dirty="0"/>
          </a:p>
        </p:txBody>
      </p:sp>
    </p:spTree>
    <p:extLst>
      <p:ext uri="{BB962C8B-B14F-4D97-AF65-F5344CB8AC3E}">
        <p14:creationId xmlns:p14="http://schemas.microsoft.com/office/powerpoint/2010/main" val="14976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6"/>
            <a:ext cx="10801350" cy="1246868"/>
          </a:xfrm>
        </p:spPr>
        <p:txBody>
          <a:bodyPr>
            <a:normAutofit/>
          </a:bodyPr>
          <a:lstStyle/>
          <a:p>
            <a:r>
              <a:rPr lang="en-US" dirty="0"/>
              <a:t>Why should I use a DBMS?</a:t>
            </a:r>
          </a:p>
        </p:txBody>
      </p:sp>
      <p:sp>
        <p:nvSpPr>
          <p:cNvPr id="3" name="Content Placeholder 2"/>
          <p:cNvSpPr>
            <a:spLocks noGrp="1"/>
          </p:cNvSpPr>
          <p:nvPr>
            <p:ph idx="1"/>
          </p:nvPr>
        </p:nvSpPr>
        <p:spPr>
          <a:xfrm>
            <a:off x="838200" y="1915787"/>
            <a:ext cx="10515600" cy="4582984"/>
          </a:xfrm>
        </p:spPr>
        <p:txBody>
          <a:bodyPr>
            <a:normAutofit/>
          </a:bodyPr>
          <a:lstStyle/>
          <a:p>
            <a:r>
              <a:rPr lang="en-US" dirty="0"/>
              <a:t>DBMSs organize many related sources of information</a:t>
            </a:r>
          </a:p>
          <a:p>
            <a:r>
              <a:rPr lang="en-US" dirty="0"/>
              <a:t>DBMSs enforce guarantees on the data</a:t>
            </a:r>
          </a:p>
          <a:p>
            <a:pPr lvl="1"/>
            <a:r>
              <a:rPr lang="en-US" i="1" dirty="0"/>
              <a:t>Can be </a:t>
            </a:r>
            <a:r>
              <a:rPr lang="en-US" dirty="0"/>
              <a:t>used to </a:t>
            </a:r>
            <a:r>
              <a:rPr lang="en-US" b="1" dirty="0"/>
              <a:t>prevent data anomalies </a:t>
            </a:r>
          </a:p>
          <a:p>
            <a:pPr lvl="1"/>
            <a:r>
              <a:rPr lang="en-US" dirty="0"/>
              <a:t>Ensure </a:t>
            </a:r>
            <a:r>
              <a:rPr lang="en-US" b="1" dirty="0"/>
              <a:t>safe concurrent operations </a:t>
            </a:r>
            <a:r>
              <a:rPr lang="en-US" dirty="0"/>
              <a:t>on data</a:t>
            </a:r>
          </a:p>
          <a:p>
            <a:r>
              <a:rPr lang="en-US" dirty="0"/>
              <a:t>DBMSs can be </a:t>
            </a:r>
            <a:r>
              <a:rPr lang="en-US" b="1" dirty="0"/>
              <a:t>scalable</a:t>
            </a:r>
          </a:p>
          <a:p>
            <a:pPr lvl="1"/>
            <a:r>
              <a:rPr lang="en-US" dirty="0"/>
              <a:t>Optimized to compute on data that </a:t>
            </a:r>
            <a:r>
              <a:rPr lang="en-US" b="1" dirty="0"/>
              <a:t>does not fit in memory</a:t>
            </a:r>
          </a:p>
          <a:p>
            <a:pPr lvl="1"/>
            <a:r>
              <a:rPr lang="en-US" b="1" dirty="0"/>
              <a:t>Parallel </a:t>
            </a:r>
            <a:r>
              <a:rPr lang="en-US" dirty="0"/>
              <a:t>computation and </a:t>
            </a:r>
            <a:r>
              <a:rPr lang="en-US" b="1" dirty="0"/>
              <a:t>optimized data structures</a:t>
            </a:r>
          </a:p>
          <a:p>
            <a:r>
              <a:rPr lang="en-US" dirty="0"/>
              <a:t>DBMSs </a:t>
            </a:r>
            <a:r>
              <a:rPr lang="en-US" b="1" dirty="0"/>
              <a:t>prevent data loss </a:t>
            </a:r>
            <a:r>
              <a:rPr lang="en-US" dirty="0"/>
              <a:t>from software/hardware </a:t>
            </a:r>
            <a:r>
              <a:rPr lang="en-US" b="1" dirty="0"/>
              <a:t>failures</a:t>
            </a:r>
          </a:p>
        </p:txBody>
      </p:sp>
      <p:sp>
        <p:nvSpPr>
          <p:cNvPr id="4" name="Rectangle 3"/>
          <p:cNvSpPr/>
          <p:nvPr/>
        </p:nvSpPr>
        <p:spPr>
          <a:xfrm>
            <a:off x="7390856" y="1308899"/>
            <a:ext cx="448392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Why can’t I just have my CSV files?</a:t>
            </a:r>
          </a:p>
        </p:txBody>
      </p:sp>
    </p:spTree>
    <p:extLst>
      <p:ext uri="{BB962C8B-B14F-4D97-AF65-F5344CB8AC3E}">
        <p14:creationId xmlns:p14="http://schemas.microsoft.com/office/powerpoint/2010/main" val="271840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1" y="1709740"/>
            <a:ext cx="10515600" cy="2852737"/>
          </a:xfrm>
        </p:spPr>
        <p:txBody>
          <a:bodyPr/>
          <a:lstStyle/>
          <a:p>
            <a:r>
              <a:rPr lang="en-US" dirty="0"/>
              <a:t>Widely Used</a:t>
            </a:r>
            <a:br>
              <a:rPr lang="en-US" dirty="0"/>
            </a:br>
            <a:r>
              <a:rPr lang="en-US" dirty="0"/>
              <a:t>DBMS Technologies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1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21" y="92360"/>
            <a:ext cx="10801350" cy="1325563"/>
          </a:xfrm>
        </p:spPr>
        <p:txBody>
          <a:bodyPr/>
          <a:lstStyle/>
          <a:p>
            <a:r>
              <a:rPr lang="en-US"/>
              <a:t>Common DBMS </a:t>
            </a:r>
            <a:r>
              <a:rPr lang="en-US" dirty="0"/>
              <a:t>Systems</a:t>
            </a:r>
          </a:p>
        </p:txBody>
      </p:sp>
      <p:pic>
        <p:nvPicPr>
          <p:cNvPr id="4" name="Picture 3"/>
          <p:cNvPicPr>
            <a:picLocks noChangeAspect="1"/>
          </p:cNvPicPr>
          <p:nvPr/>
        </p:nvPicPr>
        <p:blipFill>
          <a:blip r:embed="rId2"/>
          <a:stretch>
            <a:fillRect/>
          </a:stretch>
        </p:blipFill>
        <p:spPr>
          <a:xfrm>
            <a:off x="50800" y="1335993"/>
            <a:ext cx="12141200" cy="4483100"/>
          </a:xfrm>
          <a:prstGeom prst="rect">
            <a:avLst/>
          </a:prstGeom>
        </p:spPr>
      </p:pic>
      <p:sp>
        <p:nvSpPr>
          <p:cNvPr id="5" name="Rectangle 4"/>
          <p:cNvSpPr/>
          <p:nvPr/>
        </p:nvSpPr>
        <p:spPr>
          <a:xfrm>
            <a:off x="7284202" y="2169484"/>
            <a:ext cx="960897" cy="1379350"/>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Rectangle 5"/>
          <p:cNvSpPr/>
          <p:nvPr/>
        </p:nvSpPr>
        <p:spPr>
          <a:xfrm>
            <a:off x="7284202" y="3982786"/>
            <a:ext cx="960897" cy="666427"/>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TextBox 6"/>
          <p:cNvSpPr txBox="1"/>
          <p:nvPr/>
        </p:nvSpPr>
        <p:spPr>
          <a:xfrm>
            <a:off x="1087525" y="5991435"/>
            <a:ext cx="10607391"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rPr>
              <a:t>Relational</a:t>
            </a: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 database management systems are widely used!</a:t>
            </a:r>
          </a:p>
        </p:txBody>
      </p:sp>
      <p:sp>
        <p:nvSpPr>
          <p:cNvPr id="8" name="TextBox 7"/>
          <p:cNvSpPr txBox="1"/>
          <p:nvPr/>
        </p:nvSpPr>
        <p:spPr>
          <a:xfrm>
            <a:off x="8028681" y="1048591"/>
            <a:ext cx="4227439"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hlinkClick r:id="rId3"/>
              </a:rPr>
              <a:t>https://db-engines.com/en/ranking</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t>
            </a:r>
          </a:p>
        </p:txBody>
      </p:sp>
    </p:spTree>
    <p:extLst>
      <p:ext uri="{BB962C8B-B14F-4D97-AF65-F5344CB8AC3E}">
        <p14:creationId xmlns:p14="http://schemas.microsoft.com/office/powerpoint/2010/main" val="184902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Management Systems</a:t>
            </a:r>
          </a:p>
        </p:txBody>
      </p:sp>
      <p:sp>
        <p:nvSpPr>
          <p:cNvPr id="3" name="Content Placeholder 2"/>
          <p:cNvSpPr>
            <a:spLocks noGrp="1"/>
          </p:cNvSpPr>
          <p:nvPr>
            <p:ph idx="1"/>
          </p:nvPr>
        </p:nvSpPr>
        <p:spPr>
          <a:xfrm>
            <a:off x="838200" y="1379349"/>
            <a:ext cx="10515600" cy="2583051"/>
          </a:xfrm>
        </p:spPr>
        <p:txBody>
          <a:bodyPr>
            <a:normAutofit fontScale="92500"/>
          </a:bodyPr>
          <a:lstStyle/>
          <a:p>
            <a:r>
              <a:rPr lang="en-US" dirty="0"/>
              <a:t>Relational databases are the traditional DBMS technology</a:t>
            </a:r>
          </a:p>
          <a:p>
            <a:endParaRPr lang="en-US" dirty="0"/>
          </a:p>
          <a:p>
            <a:endParaRPr lang="en-US" b="1" dirty="0"/>
          </a:p>
          <a:p>
            <a:r>
              <a:rPr lang="en-US" b="1" i="1" dirty="0"/>
              <a:t>Logically</a:t>
            </a:r>
            <a:r>
              <a:rPr lang="en-US" dirty="0"/>
              <a:t> organize data in </a:t>
            </a:r>
            <a:r>
              <a:rPr lang="en-US" b="1" dirty="0"/>
              <a:t>relations </a:t>
            </a:r>
            <a:r>
              <a:rPr lang="en-US" dirty="0"/>
              <a:t>(tables)</a:t>
            </a:r>
          </a:p>
        </p:txBody>
      </p:sp>
      <p:grpSp>
        <p:nvGrpSpPr>
          <p:cNvPr id="4" name="Group 3"/>
          <p:cNvGrpSpPr/>
          <p:nvPr/>
        </p:nvGrpSpPr>
        <p:grpSpPr>
          <a:xfrm>
            <a:off x="2182105" y="1935190"/>
            <a:ext cx="8106433" cy="1299955"/>
            <a:chOff x="403057" y="2561993"/>
            <a:chExt cx="8106433" cy="1299955"/>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8" name="Group 7"/>
            <p:cNvGrpSpPr/>
            <p:nvPr/>
          </p:nvGrpSpPr>
          <p:grpSpPr>
            <a:xfrm>
              <a:off x="403057" y="2564569"/>
              <a:ext cx="1247932" cy="1247932"/>
              <a:chOff x="403057" y="2564569"/>
              <a:chExt cx="1247932" cy="1247932"/>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graphicFrame>
        <p:nvGraphicFramePr>
          <p:cNvPr id="15" name="Table 14"/>
          <p:cNvGraphicFramePr>
            <a:graphicFrameLocks noGrp="1"/>
          </p:cNvGraphicFramePr>
          <p:nvPr>
            <p:extLst/>
          </p:nvPr>
        </p:nvGraphicFramePr>
        <p:xfrm>
          <a:off x="3304325" y="4160201"/>
          <a:ext cx="4335880" cy="2004080"/>
        </p:xfrm>
        <a:graphic>
          <a:graphicData uri="http://schemas.openxmlformats.org/drawingml/2006/table">
            <a:tbl>
              <a:tblPr firstRow="1" bandRow="1">
                <a:tableStyleId>{00A15C55-8517-42AA-B614-E9B94910E393}</a:tableStyleId>
              </a:tblPr>
              <a:tblGrid>
                <a:gridCol w="1516594">
                  <a:extLst>
                    <a:ext uri="{9D8B030D-6E8A-4147-A177-3AD203B41FA5}">
                      <a16:colId xmlns:a16="http://schemas.microsoft.com/office/drawing/2014/main" val="20000"/>
                    </a:ext>
                  </a:extLst>
                </a:gridCol>
                <a:gridCol w="1343414">
                  <a:extLst>
                    <a:ext uri="{9D8B030D-6E8A-4147-A177-3AD203B41FA5}">
                      <a16:colId xmlns:a16="http://schemas.microsoft.com/office/drawing/2014/main" val="20001"/>
                    </a:ext>
                  </a:extLst>
                </a:gridCol>
                <a:gridCol w="1475872">
                  <a:extLst>
                    <a:ext uri="{9D8B030D-6E8A-4147-A177-3AD203B41FA5}">
                      <a16:colId xmlns:a16="http://schemas.microsoft.com/office/drawing/2014/main" val="20002"/>
                    </a:ext>
                  </a:extLst>
                </a:gridCol>
              </a:tblGrid>
              <a:tr h="501020">
                <a:tc>
                  <a:txBody>
                    <a:bodyPr/>
                    <a:lstStyle/>
                    <a:p>
                      <a:r>
                        <a:rPr lang="en-US" sz="2100" dirty="0"/>
                        <a:t>Name</a:t>
                      </a:r>
                    </a:p>
                  </a:txBody>
                  <a:tcPr marL="176830" marR="176830" marT="88415" marB="88415"/>
                </a:tc>
                <a:tc>
                  <a:txBody>
                    <a:bodyPr/>
                    <a:lstStyle/>
                    <a:p>
                      <a:r>
                        <a:rPr lang="en-US" sz="2100" dirty="0"/>
                        <a:t>Prod</a:t>
                      </a:r>
                    </a:p>
                  </a:txBody>
                  <a:tcPr marL="176830" marR="176830" marT="88415" marB="88415"/>
                </a:tc>
                <a:tc>
                  <a:txBody>
                    <a:bodyPr/>
                    <a:lstStyle/>
                    <a:p>
                      <a:r>
                        <a:rPr lang="en-US" sz="2100" dirty="0"/>
                        <a:t>Price</a:t>
                      </a:r>
                    </a:p>
                  </a:txBody>
                  <a:tcPr marL="176830" marR="176830" marT="88415" marB="88415"/>
                </a:tc>
                <a:extLst>
                  <a:ext uri="{0D108BD9-81ED-4DB2-BD59-A6C34878D82A}">
                    <a16:rowId xmlns:a16="http://schemas.microsoft.com/office/drawing/2014/main" val="10000"/>
                  </a:ext>
                </a:extLst>
              </a:tr>
              <a:tr h="501020">
                <a:tc>
                  <a:txBody>
                    <a:bodyPr/>
                    <a:lstStyle/>
                    <a:p>
                      <a:r>
                        <a:rPr lang="en-US" sz="2100" dirty="0"/>
                        <a:t>Sue</a:t>
                      </a:r>
                    </a:p>
                  </a:txBody>
                  <a:tcPr marL="176830" marR="176830" marT="88415" marB="88415"/>
                </a:tc>
                <a:tc>
                  <a:txBody>
                    <a:bodyPr/>
                    <a:lstStyle/>
                    <a:p>
                      <a:r>
                        <a:rPr lang="en-US" sz="2100" dirty="0"/>
                        <a:t>iPod</a:t>
                      </a:r>
                    </a:p>
                  </a:txBody>
                  <a:tcPr marL="176830" marR="176830" marT="88415" marB="88415"/>
                </a:tc>
                <a:tc>
                  <a:txBody>
                    <a:bodyPr/>
                    <a:lstStyle/>
                    <a:p>
                      <a:r>
                        <a:rPr lang="en-US" sz="2100" dirty="0"/>
                        <a:t>$200.00</a:t>
                      </a:r>
                    </a:p>
                  </a:txBody>
                  <a:tcPr marL="176830" marR="176830" marT="88415" marB="88415"/>
                </a:tc>
                <a:extLst>
                  <a:ext uri="{0D108BD9-81ED-4DB2-BD59-A6C34878D82A}">
                    <a16:rowId xmlns:a16="http://schemas.microsoft.com/office/drawing/2014/main" val="10001"/>
                  </a:ext>
                </a:extLst>
              </a:tr>
              <a:tr h="501020">
                <a:tc>
                  <a:txBody>
                    <a:bodyPr/>
                    <a:lstStyle/>
                    <a:p>
                      <a:r>
                        <a:rPr lang="en-US" sz="2100" dirty="0"/>
                        <a:t>Joey</a:t>
                      </a:r>
                    </a:p>
                  </a:txBody>
                  <a:tcPr marL="176830" marR="176830" marT="88415" marB="88415"/>
                </a:tc>
                <a:tc>
                  <a:txBody>
                    <a:bodyPr/>
                    <a:lstStyle/>
                    <a:p>
                      <a:r>
                        <a:rPr lang="en-US" sz="2100" dirty="0"/>
                        <a:t>Bike</a:t>
                      </a:r>
                    </a:p>
                  </a:txBody>
                  <a:tcPr marL="176830" marR="176830" marT="88415" marB="88415"/>
                </a:tc>
                <a:tc>
                  <a:txBody>
                    <a:bodyPr/>
                    <a:lstStyle/>
                    <a:p>
                      <a:r>
                        <a:rPr lang="en-US" sz="2100" dirty="0"/>
                        <a:t>$333.99</a:t>
                      </a:r>
                    </a:p>
                  </a:txBody>
                  <a:tcPr marL="176830" marR="176830" marT="88415" marB="88415"/>
                </a:tc>
                <a:extLst>
                  <a:ext uri="{0D108BD9-81ED-4DB2-BD59-A6C34878D82A}">
                    <a16:rowId xmlns:a16="http://schemas.microsoft.com/office/drawing/2014/main" val="10002"/>
                  </a:ext>
                </a:extLst>
              </a:tr>
              <a:tr h="501020">
                <a:tc>
                  <a:txBody>
                    <a:bodyPr/>
                    <a:lstStyle/>
                    <a:p>
                      <a:r>
                        <a:rPr lang="en-US" sz="2100" dirty="0"/>
                        <a:t>Alice</a:t>
                      </a:r>
                    </a:p>
                  </a:txBody>
                  <a:tcPr marL="176830" marR="176830" marT="88415" marB="88415"/>
                </a:tc>
                <a:tc>
                  <a:txBody>
                    <a:bodyPr/>
                    <a:lstStyle/>
                    <a:p>
                      <a:r>
                        <a:rPr lang="en-US" sz="2100" dirty="0"/>
                        <a:t>Car</a:t>
                      </a:r>
                    </a:p>
                  </a:txBody>
                  <a:tcPr marL="176830" marR="176830" marT="88415" marB="88415"/>
                </a:tc>
                <a:tc>
                  <a:txBody>
                    <a:bodyPr/>
                    <a:lstStyle/>
                    <a:p>
                      <a:r>
                        <a:rPr lang="en-US" sz="2100" dirty="0"/>
                        <a:t>$999.00</a:t>
                      </a:r>
                    </a:p>
                  </a:txBody>
                  <a:tcPr marL="176830" marR="176830" marT="88415" marB="88415"/>
                </a:tc>
                <a:extLst>
                  <a:ext uri="{0D108BD9-81ED-4DB2-BD59-A6C34878D82A}">
                    <a16:rowId xmlns:a16="http://schemas.microsoft.com/office/drawing/2014/main" val="10003"/>
                  </a:ext>
                </a:extLst>
              </a:tr>
            </a:tbl>
          </a:graphicData>
        </a:graphic>
      </p:graphicFrame>
      <p:sp>
        <p:nvSpPr>
          <p:cNvPr id="16" name="TextBox 15"/>
          <p:cNvSpPr txBox="1"/>
          <p:nvPr/>
        </p:nvSpPr>
        <p:spPr>
          <a:xfrm>
            <a:off x="742406" y="4160201"/>
            <a:ext cx="2561919" cy="52322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Sales relation:</a:t>
            </a:r>
            <a:endPar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8" name="Rounded Rectangle 17"/>
          <p:cNvSpPr/>
          <p:nvPr/>
        </p:nvSpPr>
        <p:spPr>
          <a:xfrm>
            <a:off x="785259" y="5633394"/>
            <a:ext cx="7083459" cy="530887"/>
          </a:xfrm>
          <a:prstGeom prst="roundRect">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9" name="Rounded Rectangle 18"/>
          <p:cNvSpPr/>
          <p:nvPr/>
        </p:nvSpPr>
        <p:spPr>
          <a:xfrm>
            <a:off x="4729683" y="4087400"/>
            <a:ext cx="1485415" cy="2527043"/>
          </a:xfrm>
          <a:prstGeom prst="roundRect">
            <a:avLst/>
          </a:prstGeom>
          <a:solidFill>
            <a:schemeClr val="accent6">
              <a:alpha val="4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7" name="TextBox 16"/>
          <p:cNvSpPr txBox="1"/>
          <p:nvPr/>
        </p:nvSpPr>
        <p:spPr>
          <a:xfrm>
            <a:off x="962734" y="5605174"/>
            <a:ext cx="2113079"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Tuple (row)</a:t>
            </a:r>
          </a:p>
        </p:txBody>
      </p:sp>
      <p:sp>
        <p:nvSpPr>
          <p:cNvPr id="20" name="TextBox 19"/>
          <p:cNvSpPr txBox="1"/>
          <p:nvPr/>
        </p:nvSpPr>
        <p:spPr>
          <a:xfrm>
            <a:off x="4791652" y="6164281"/>
            <a:ext cx="296587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Attribute (column)</a:t>
            </a:r>
          </a:p>
        </p:txBody>
      </p:sp>
      <p:sp>
        <p:nvSpPr>
          <p:cNvPr id="22" name="Rectangle 21"/>
          <p:cNvSpPr/>
          <p:nvPr/>
        </p:nvSpPr>
        <p:spPr>
          <a:xfrm>
            <a:off x="8029672" y="3904371"/>
            <a:ext cx="403668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Describes </a:t>
            </a:r>
            <a:r>
              <a:rPr kumimoji="0" lang="en-US" sz="2400" b="0" i="1" u="sng" strike="noStrike" kern="1200" cap="none" spc="0" normalizeH="0" baseline="0" noProof="0" dirty="0">
                <a:ln>
                  <a:noFill/>
                </a:ln>
                <a:solidFill>
                  <a:srgbClr val="000000"/>
                </a:solidFill>
                <a:effectLst/>
                <a:uLnTx/>
                <a:uFillTx/>
                <a:latin typeface="Century Gothic" panose="020F0302020204030204"/>
                <a:ea typeface="+mn-ea"/>
                <a:cs typeface="+mn-cs"/>
              </a:rPr>
              <a:t>relationship: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Name</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purchased </a:t>
            </a:r>
            <a:b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Prod</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at </a:t>
            </a: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Price.</a:t>
            </a:r>
            <a:endPar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8252475" y="5528229"/>
            <a:ext cx="2577964" cy="120032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How is data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physically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 stored?</a:t>
            </a:r>
          </a:p>
        </p:txBody>
      </p:sp>
    </p:spTree>
    <p:extLst>
      <p:ext uri="{BB962C8B-B14F-4D97-AF65-F5344CB8AC3E}">
        <p14:creationId xmlns:p14="http://schemas.microsoft.com/office/powerpoint/2010/main" val="393521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17" grpId="0"/>
      <p:bldP spid="20" grpId="0"/>
      <p:bldP spid="22"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extLst/>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extLst/>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5">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2261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5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 grpId="0" animBg="1"/>
      <p:bldP spid="18" grpId="0" animBg="1"/>
      <p:bldP spid="19" grpId="0"/>
      <p:bldP spid="21" grpId="0"/>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4" name="Rectangle 3"/>
          <p:cNvSpPr/>
          <p:nvPr/>
        </p:nvSpPr>
        <p:spPr>
          <a:xfrm>
            <a:off x="0" y="0"/>
            <a:ext cx="12192000" cy="6858000"/>
          </a:xfrm>
          <a:prstGeom prst="rect">
            <a:avLst/>
          </a:prstGeom>
          <a:solidFill>
            <a:schemeClr val="lt1">
              <a:alpha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3" name="Rectangle 2"/>
          <p:cNvSpPr/>
          <p:nvPr/>
        </p:nvSpPr>
        <p:spPr>
          <a:xfrm>
            <a:off x="868761" y="430945"/>
            <a:ext cx="10476139" cy="257840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82880" rIns="274320" b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rPr>
              <a:t>Physical Data Independence: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systems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rPr>
              <a:t>hide how data is stored</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 from end user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System can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optimize storage</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and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computation</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without changing applications.</a:t>
            </a: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5" name="Group 14"/>
          <p:cNvGrpSpPr/>
          <p:nvPr/>
        </p:nvGrpSpPr>
        <p:grpSpPr>
          <a:xfrm>
            <a:off x="3850499" y="3812079"/>
            <a:ext cx="7644441" cy="1949140"/>
            <a:chOff x="3850499" y="4496744"/>
            <a:chExt cx="7644441" cy="1949140"/>
          </a:xfrm>
        </p:grpSpPr>
        <p:sp>
          <p:nvSpPr>
            <p:cNvPr id="5" name="TextBox 4"/>
            <p:cNvSpPr txBox="1"/>
            <p:nvPr/>
          </p:nvSpPr>
          <p:spPr>
            <a:xfrm>
              <a:off x="3850499" y="4496744"/>
              <a:ext cx="6718506"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Big Idea in Data Structures</a:t>
              </a:r>
            </a:p>
          </p:txBody>
        </p:sp>
        <p:sp>
          <p:nvSpPr>
            <p:cNvPr id="163" name="TextBox 162"/>
            <p:cNvSpPr txBox="1"/>
            <p:nvPr/>
          </p:nvSpPr>
          <p:spPr>
            <a:xfrm>
              <a:off x="6650344" y="5122445"/>
              <a:ext cx="4844596" cy="132343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Data Systems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Computer Science</a:t>
              </a:r>
            </a:p>
          </p:txBody>
        </p:sp>
      </p:grpSp>
      <p:sp>
        <p:nvSpPr>
          <p:cNvPr id="17" name="TextBox 16"/>
          <p:cNvSpPr txBox="1"/>
          <p:nvPr/>
        </p:nvSpPr>
        <p:spPr>
          <a:xfrm>
            <a:off x="4032976" y="6040501"/>
            <a:ext cx="4047903"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It wasn’t always like this </a:t>
            </a:r>
            <a:r>
              <a:rPr kumimoji="0" lang="mr-IN" sz="24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27444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672" y="3544866"/>
            <a:ext cx="957505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Century Gothic" panose="020F0302020204030204"/>
                <a:ea typeface="+mn-ea"/>
                <a:cs typeface="+mn-cs"/>
              </a:rPr>
              <a:t>In a time long ago </a:t>
            </a:r>
            <a:r>
              <a:rPr kumimoji="0" lang="mr-IN" sz="7200" b="0" i="0" u="none" strike="noStrike" kern="1200" cap="none" spc="0" normalizeH="0" baseline="0" noProof="0" dirty="0">
                <a:ln>
                  <a:noFill/>
                </a:ln>
                <a:solidFill>
                  <a:srgbClr val="FFFFFF"/>
                </a:solidFill>
                <a:effectLst/>
                <a:uLnTx/>
                <a:uFillTx/>
                <a:latin typeface="Century Gothic" panose="020F0302020204030204"/>
                <a:ea typeface="+mn-ea"/>
                <a:cs typeface="Mangal" panose="02040503050203030202" pitchFamily="18" charset="0"/>
              </a:rPr>
              <a:t>…</a:t>
            </a:r>
            <a:endParaRPr kumimoji="0" lang="en-US" sz="7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3964100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5E5F-B6F6-A44E-8DBE-96DEB699B74C}"/>
              </a:ext>
            </a:extLst>
          </p:cNvPr>
          <p:cNvSpPr>
            <a:spLocks noGrp="1"/>
          </p:cNvSpPr>
          <p:nvPr>
            <p:ph type="title"/>
          </p:nvPr>
        </p:nvSpPr>
        <p:spPr/>
        <p:txBody>
          <a:bodyPr/>
          <a:lstStyle/>
          <a:p>
            <a:r>
              <a:rPr lang="en-US" dirty="0"/>
              <a:t>Last </a:t>
            </a:r>
            <a:r>
              <a:rPr lang="en-US" b="1" dirty="0"/>
              <a:t>Two</a:t>
            </a:r>
            <a:r>
              <a:rPr lang="en-US" dirty="0"/>
              <a:t> Lectures</a:t>
            </a:r>
          </a:p>
        </p:txBody>
      </p:sp>
      <p:sp>
        <p:nvSpPr>
          <p:cNvPr id="3" name="Content Placeholder 2">
            <a:extLst>
              <a:ext uri="{FF2B5EF4-FFF2-40B4-BE49-F238E27FC236}">
                <a16:creationId xmlns:a16="http://schemas.microsoft.com/office/drawing/2014/main" id="{47B47DF6-0F37-DC4E-91A5-1D7FA9C5B6C2}"/>
              </a:ext>
            </a:extLst>
          </p:cNvPr>
          <p:cNvSpPr>
            <a:spLocks noGrp="1"/>
          </p:cNvSpPr>
          <p:nvPr>
            <p:ph idx="1"/>
          </p:nvPr>
        </p:nvSpPr>
        <p:spPr/>
        <p:txBody>
          <a:bodyPr/>
          <a:lstStyle/>
          <a:p>
            <a:r>
              <a:rPr lang="en-US" b="1" dirty="0"/>
              <a:t>Last Thursday:</a:t>
            </a:r>
            <a:r>
              <a:rPr lang="en-US" dirty="0"/>
              <a:t> String manipulation &amp; Regular Expressions</a:t>
            </a:r>
          </a:p>
          <a:p>
            <a:pPr lvl="1"/>
            <a:r>
              <a:rPr lang="en-US" dirty="0"/>
              <a:t>guest lecture from the amazing Sam Lau</a:t>
            </a:r>
          </a:p>
          <a:p>
            <a:pPr lvl="1"/>
            <a:r>
              <a:rPr lang="en-US" dirty="0"/>
              <a:t>reviewed in section and in future labs &amp; HWs</a:t>
            </a:r>
          </a:p>
          <a:p>
            <a:r>
              <a:rPr lang="en-US" b="1" dirty="0"/>
              <a:t>Last Tuesday:</a:t>
            </a:r>
            <a:r>
              <a:rPr lang="en-US" dirty="0"/>
              <a:t> HTTP, XML, and JSON</a:t>
            </a:r>
          </a:p>
          <a:p>
            <a:pPr lvl="1"/>
            <a:r>
              <a:rPr lang="en-US" dirty="0"/>
              <a:t>Pandas web tables support</a:t>
            </a:r>
          </a:p>
          <a:p>
            <a:pPr lvl="1"/>
            <a:r>
              <a:rPr lang="en-US" dirty="0"/>
              <a:t>Using the browser developer mode</a:t>
            </a:r>
          </a:p>
          <a:p>
            <a:pPr lvl="1"/>
            <a:r>
              <a:rPr lang="en-US" dirty="0"/>
              <a:t>JSON and basics of XML</a:t>
            </a:r>
          </a:p>
          <a:p>
            <a:pPr lvl="1"/>
            <a:r>
              <a:rPr lang="en-US" dirty="0"/>
              <a:t>Started HTTP request/response protocol and GET vs POST</a:t>
            </a:r>
          </a:p>
          <a:p>
            <a:pPr lvl="1"/>
            <a:r>
              <a:rPr lang="en-US" dirty="0"/>
              <a:t>Didn’t finish REST and web-services …</a:t>
            </a:r>
          </a:p>
          <a:p>
            <a:pPr lvl="1"/>
            <a:endParaRPr lang="en-US" dirty="0"/>
          </a:p>
          <a:p>
            <a:endParaRPr lang="en-US" dirty="0"/>
          </a:p>
          <a:p>
            <a:endParaRPr lang="en-US" dirty="0"/>
          </a:p>
        </p:txBody>
      </p:sp>
    </p:spTree>
    <p:extLst>
      <p:ext uri="{BB962C8B-B14F-4D97-AF65-F5344CB8AC3E}">
        <p14:creationId xmlns:p14="http://schemas.microsoft.com/office/powerpoint/2010/main" val="23752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7443" y="1945337"/>
            <a:ext cx="8430016" cy="304698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Before 1970’s databases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were not routinely organized as tables.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Instead they exposed specialized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data structures designed for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specific applications.</a:t>
            </a:r>
          </a:p>
        </p:txBody>
      </p:sp>
    </p:spTree>
    <p:extLst>
      <p:ext uri="{BB962C8B-B14F-4D97-AF65-F5344CB8AC3E}">
        <p14:creationId xmlns:p14="http://schemas.microsoft.com/office/powerpoint/2010/main" val="34214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45310"/>
            <a:ext cx="10801350" cy="1325563"/>
          </a:xfrm>
        </p:spPr>
        <p:txBody>
          <a:bodyPr/>
          <a:lstStyle/>
          <a:p>
            <a:r>
              <a:rPr lang="en-US" dirty="0"/>
              <a:t>Ted </a:t>
            </a:r>
            <a:r>
              <a:rPr lang="en-US" dirty="0" err="1"/>
              <a:t>Codd</a:t>
            </a:r>
            <a:r>
              <a:rPr lang="en-US" dirty="0"/>
              <a:t> and the </a:t>
            </a:r>
            <a:r>
              <a:rPr lang="en-US" b="1" i="1" dirty="0"/>
              <a:t>Relational</a:t>
            </a:r>
            <a:r>
              <a:rPr lang="en-US" dirty="0"/>
              <a:t> Model</a:t>
            </a:r>
          </a:p>
        </p:txBody>
      </p:sp>
      <p:sp>
        <p:nvSpPr>
          <p:cNvPr id="3" name="Content Placeholder 2"/>
          <p:cNvSpPr>
            <a:spLocks noGrp="1"/>
          </p:cNvSpPr>
          <p:nvPr>
            <p:ph idx="1"/>
          </p:nvPr>
        </p:nvSpPr>
        <p:spPr>
          <a:xfrm>
            <a:off x="3813295" y="1775901"/>
            <a:ext cx="8079288" cy="4727606"/>
          </a:xfrm>
        </p:spPr>
        <p:txBody>
          <a:bodyPr>
            <a:normAutofit/>
          </a:bodyPr>
          <a:lstStyle/>
          <a:p>
            <a:r>
              <a:rPr lang="en-US" sz="2400" b="1" dirty="0"/>
              <a:t>[1969] Relational model: </a:t>
            </a:r>
            <a:r>
              <a:rPr lang="en-US" sz="2400" dirty="0"/>
              <a:t>a mathematical abstraction</a:t>
            </a:r>
            <a:r>
              <a:rPr lang="en-US" sz="2400" b="1" dirty="0"/>
              <a:t> </a:t>
            </a:r>
            <a:r>
              <a:rPr lang="en-US" sz="2400" dirty="0"/>
              <a:t>of a database as sets </a:t>
            </a:r>
          </a:p>
          <a:p>
            <a:pPr lvl="1"/>
            <a:r>
              <a:rPr lang="en-US" sz="2000" dirty="0"/>
              <a:t>Independence of data from the physical properties of stage storage and representation</a:t>
            </a:r>
          </a:p>
          <a:p>
            <a:pPr lvl="1"/>
            <a:endParaRPr lang="en-US" sz="2400" b="1" dirty="0"/>
          </a:p>
          <a:p>
            <a:r>
              <a:rPr lang="en-US" sz="2400" b="1" dirty="0"/>
              <a:t>[1972] Relational Algebra &amp; Calculus:</a:t>
            </a:r>
            <a:r>
              <a:rPr lang="en-US" sz="2400" dirty="0"/>
              <a:t> a collection of operations and a way defining logical outcomes for data transformations </a:t>
            </a:r>
          </a:p>
          <a:p>
            <a:pPr lvl="1"/>
            <a:r>
              <a:rPr lang="en-US" sz="2000" b="1" dirty="0"/>
              <a:t>Algebra:</a:t>
            </a:r>
            <a:r>
              <a:rPr lang="en-US" sz="2000" dirty="0"/>
              <a:t> beginning of technologies like Pandas</a:t>
            </a:r>
          </a:p>
          <a:p>
            <a:pPr lvl="1"/>
            <a:r>
              <a:rPr lang="en-US" sz="2000" b="1" dirty="0"/>
              <a:t>Calculus:</a:t>
            </a:r>
            <a:r>
              <a:rPr lang="en-US" sz="2000" dirty="0"/>
              <a:t> the foundation of modern SQL</a:t>
            </a:r>
            <a:endParaRPr lang="en-US" sz="2000" b="1" dirty="0"/>
          </a:p>
        </p:txBody>
      </p:sp>
      <p:pic>
        <p:nvPicPr>
          <p:cNvPr id="4" name="Picture 3"/>
          <p:cNvPicPr>
            <a:picLocks noChangeAspect="1"/>
          </p:cNvPicPr>
          <p:nvPr/>
        </p:nvPicPr>
        <p:blipFill>
          <a:blip r:embed="rId3"/>
          <a:stretch>
            <a:fillRect/>
          </a:stretch>
        </p:blipFill>
        <p:spPr>
          <a:xfrm>
            <a:off x="461892" y="1406605"/>
            <a:ext cx="3173529" cy="4512127"/>
          </a:xfrm>
          <a:prstGeom prst="rect">
            <a:avLst/>
          </a:prstGeom>
        </p:spPr>
      </p:pic>
      <p:sp>
        <p:nvSpPr>
          <p:cNvPr id="5" name="TextBox 4"/>
          <p:cNvSpPr txBox="1"/>
          <p:nvPr/>
        </p:nvSpPr>
        <p:spPr>
          <a:xfrm>
            <a:off x="461892" y="5918732"/>
            <a:ext cx="4365836" cy="523220"/>
          </a:xfrm>
          <a:prstGeom prst="rect">
            <a:avLst/>
          </a:prstGeom>
          <a:noFill/>
        </p:spPr>
        <p:txBody>
          <a:bodyPr wrap="square" rtlCol="0">
            <a:spAutoFit/>
          </a:bodyPr>
          <a:lstStyle>
            <a:defPPr>
              <a:defRPr lang="en-US"/>
            </a:defPPr>
            <a:lvl1pPr algn="l" rtl="0" fontAlgn="base">
              <a:spcBef>
                <a:spcPct val="0"/>
              </a:spcBef>
              <a:spcAft>
                <a:spcPct val="0"/>
              </a:spcAft>
              <a:defRPr sz="1200" kern="1200">
                <a:solidFill>
                  <a:srgbClr val="000000"/>
                </a:solidFill>
                <a:latin typeface="Arial" charset="0"/>
                <a:ea typeface="Osaka" charset="0"/>
                <a:cs typeface="Osaka" charset="0"/>
              </a:defRPr>
            </a:lvl1pPr>
            <a:lvl2pPr marL="457200" algn="l" rtl="0" fontAlgn="base">
              <a:spcBef>
                <a:spcPct val="0"/>
              </a:spcBef>
              <a:spcAft>
                <a:spcPct val="0"/>
              </a:spcAft>
              <a:defRPr sz="1200" kern="1200">
                <a:solidFill>
                  <a:srgbClr val="000000"/>
                </a:solidFill>
                <a:latin typeface="Arial" charset="0"/>
                <a:ea typeface="Osaka" charset="0"/>
                <a:cs typeface="Osaka" charset="0"/>
              </a:defRPr>
            </a:lvl2pPr>
            <a:lvl3pPr marL="914400" algn="l" rtl="0" fontAlgn="base">
              <a:spcBef>
                <a:spcPct val="0"/>
              </a:spcBef>
              <a:spcAft>
                <a:spcPct val="0"/>
              </a:spcAft>
              <a:defRPr sz="1200" kern="1200">
                <a:solidFill>
                  <a:srgbClr val="000000"/>
                </a:solidFill>
                <a:latin typeface="Arial" charset="0"/>
                <a:ea typeface="Osaka" charset="0"/>
                <a:cs typeface="Osaka" charset="0"/>
              </a:defRPr>
            </a:lvl3pPr>
            <a:lvl4pPr marL="1371600" algn="l" rtl="0" fontAlgn="base">
              <a:spcBef>
                <a:spcPct val="0"/>
              </a:spcBef>
              <a:spcAft>
                <a:spcPct val="0"/>
              </a:spcAft>
              <a:defRPr sz="1200" kern="1200">
                <a:solidFill>
                  <a:srgbClr val="000000"/>
                </a:solidFill>
                <a:latin typeface="Arial" charset="0"/>
                <a:ea typeface="Osaka" charset="0"/>
                <a:cs typeface="Osaka" charset="0"/>
              </a:defRPr>
            </a:lvl4pPr>
            <a:lvl5pPr marL="1828800" algn="l" rtl="0" fontAlgn="base">
              <a:spcBef>
                <a:spcPct val="0"/>
              </a:spcBef>
              <a:spcAft>
                <a:spcPct val="0"/>
              </a:spcAft>
              <a:defRPr sz="1200" kern="1200">
                <a:solidFill>
                  <a:srgbClr val="000000"/>
                </a:solidFill>
                <a:latin typeface="Arial" charset="0"/>
                <a:ea typeface="Osaka" charset="0"/>
                <a:cs typeface="Osaka" charset="0"/>
              </a:defRPr>
            </a:lvl5pPr>
            <a:lvl6pPr marL="2286000" algn="l" defTabSz="457200" rtl="0" eaLnBrk="1" latinLnBrk="0" hangingPunct="1">
              <a:defRPr sz="1200" kern="1200">
                <a:solidFill>
                  <a:srgbClr val="000000"/>
                </a:solidFill>
                <a:latin typeface="Arial" charset="0"/>
                <a:ea typeface="Osaka" charset="0"/>
                <a:cs typeface="Osaka" charset="0"/>
              </a:defRPr>
            </a:lvl6pPr>
            <a:lvl7pPr marL="2743200" algn="l" defTabSz="457200" rtl="0" eaLnBrk="1" latinLnBrk="0" hangingPunct="1">
              <a:defRPr sz="1200" kern="1200">
                <a:solidFill>
                  <a:srgbClr val="000000"/>
                </a:solidFill>
                <a:latin typeface="Arial" charset="0"/>
                <a:ea typeface="Osaka" charset="0"/>
                <a:cs typeface="Osaka" charset="0"/>
              </a:defRPr>
            </a:lvl7pPr>
            <a:lvl8pPr marL="3200400" algn="l" defTabSz="457200" rtl="0" eaLnBrk="1" latinLnBrk="0" hangingPunct="1">
              <a:defRPr sz="1200" kern="1200">
                <a:solidFill>
                  <a:srgbClr val="000000"/>
                </a:solidFill>
                <a:latin typeface="Arial" charset="0"/>
                <a:ea typeface="Osaka" charset="0"/>
                <a:cs typeface="Osaka" charset="0"/>
              </a:defRPr>
            </a:lvl8pPr>
            <a:lvl9pPr marL="3657600" algn="l" defTabSz="457200" rtl="0" eaLnBrk="1" latinLnBrk="0" hangingPunct="1">
              <a:defRPr sz="1200" kern="1200">
                <a:solidFill>
                  <a:srgbClr val="000000"/>
                </a:solidFill>
                <a:latin typeface="Arial" charset="0"/>
                <a:ea typeface="Osaka" charset="0"/>
                <a:cs typeface="Osaka"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rPr>
              <a:t>Edgar F. “Ted” </a:t>
            </a:r>
            <a:r>
              <a:rPr kumimoji="0" lang="en-US" sz="1400" b="0" i="0" u="none" strike="noStrike" kern="1200" cap="none" spc="0" normalizeH="0" baseline="0" noProof="0" dirty="0" err="1">
                <a:ln>
                  <a:noFill/>
                </a:ln>
                <a:solidFill>
                  <a:srgbClr val="FFFFFF"/>
                </a:solidFill>
                <a:effectLst/>
                <a:uLnTx/>
                <a:uFillTx/>
                <a:latin typeface="Century Gothic" panose="020F0302020204030204"/>
              </a:rPr>
              <a:t>Codd</a:t>
            </a:r>
            <a:r>
              <a:rPr kumimoji="0" lang="en-US" sz="1400" b="0" i="0" u="none" strike="noStrike" kern="1200" cap="none" spc="0" normalizeH="0" baseline="0" noProof="0" dirty="0">
                <a:ln>
                  <a:noFill/>
                </a:ln>
                <a:solidFill>
                  <a:srgbClr val="FFFFFF"/>
                </a:solidFill>
                <a:effectLst/>
                <a:uLnTx/>
                <a:uFillTx/>
                <a:latin typeface="Century Gothic" panose="020F0302020204030204"/>
              </a:rPr>
              <a:t> (1923 - 2003)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rPr>
              <a:t>Turing Award 1981</a:t>
            </a:r>
          </a:p>
        </p:txBody>
      </p:sp>
    </p:spTree>
    <p:extLst>
      <p:ext uri="{BB962C8B-B14F-4D97-AF65-F5344CB8AC3E}">
        <p14:creationId xmlns:p14="http://schemas.microsoft.com/office/powerpoint/2010/main" val="323363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Management Systems</a:t>
            </a:r>
          </a:p>
        </p:txBody>
      </p:sp>
      <p:sp>
        <p:nvSpPr>
          <p:cNvPr id="3" name="Content Placeholder 2"/>
          <p:cNvSpPr>
            <a:spLocks noGrp="1"/>
          </p:cNvSpPr>
          <p:nvPr>
            <p:ph idx="1"/>
          </p:nvPr>
        </p:nvSpPr>
        <p:spPr>
          <a:xfrm>
            <a:off x="838200" y="1296222"/>
            <a:ext cx="10515600" cy="5759388"/>
          </a:xfrm>
        </p:spPr>
        <p:txBody>
          <a:bodyPr>
            <a:normAutofit/>
          </a:bodyPr>
          <a:lstStyle/>
          <a:p>
            <a:r>
              <a:rPr lang="en-US" dirty="0"/>
              <a:t>Traditionally DBMS referred to relational databases</a:t>
            </a:r>
          </a:p>
          <a:p>
            <a:endParaRPr lang="en-US" dirty="0"/>
          </a:p>
          <a:p>
            <a:endParaRPr lang="en-US" b="1" dirty="0"/>
          </a:p>
          <a:p>
            <a:r>
              <a:rPr lang="en-US" i="1" dirty="0"/>
              <a:t>Logically</a:t>
            </a:r>
            <a:r>
              <a:rPr lang="en-US" dirty="0"/>
              <a:t> organize data in </a:t>
            </a:r>
            <a:r>
              <a:rPr lang="en-US" b="1" dirty="0"/>
              <a:t>relations </a:t>
            </a:r>
            <a:r>
              <a:rPr lang="en-US" dirty="0"/>
              <a:t>(tables)</a:t>
            </a:r>
            <a:endParaRPr lang="en-US" b="1" dirty="0"/>
          </a:p>
          <a:p>
            <a:r>
              <a:rPr lang="en-US" dirty="0"/>
              <a:t>Structured Query Language</a:t>
            </a:r>
            <a:r>
              <a:rPr lang="en-US" b="1" dirty="0"/>
              <a:t> (SQL) </a:t>
            </a:r>
            <a:r>
              <a:rPr lang="en-US" dirty="0"/>
              <a:t>to define, manipulate and compute on data. </a:t>
            </a:r>
          </a:p>
          <a:p>
            <a:pPr lvl="1"/>
            <a:r>
              <a:rPr lang="en-US" dirty="0"/>
              <a:t>A common language spoken by many data systems</a:t>
            </a:r>
          </a:p>
          <a:p>
            <a:pPr lvl="2"/>
            <a:r>
              <a:rPr lang="en-US" dirty="0"/>
              <a:t>Some variations and deviations from the standard </a:t>
            </a:r>
            <a:r>
              <a:rPr lang="mr-IN" dirty="0"/>
              <a:t>…</a:t>
            </a:r>
            <a:endParaRPr lang="en-US" dirty="0"/>
          </a:p>
          <a:p>
            <a:pPr lvl="1"/>
            <a:r>
              <a:rPr lang="en-US" dirty="0"/>
              <a:t>Describes logical organization of data as well as computation on data.</a:t>
            </a:r>
          </a:p>
        </p:txBody>
      </p:sp>
      <p:grpSp>
        <p:nvGrpSpPr>
          <p:cNvPr id="4" name="Group 3"/>
          <p:cNvGrpSpPr/>
          <p:nvPr/>
        </p:nvGrpSpPr>
        <p:grpSpPr>
          <a:xfrm>
            <a:off x="2182105" y="1852063"/>
            <a:ext cx="8106433" cy="1299955"/>
            <a:chOff x="403057" y="2561993"/>
            <a:chExt cx="8106433" cy="1299955"/>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8" name="Group 7"/>
            <p:cNvGrpSpPr/>
            <p:nvPr/>
          </p:nvGrpSpPr>
          <p:grpSpPr>
            <a:xfrm>
              <a:off x="403057" y="2564569"/>
              <a:ext cx="1247932" cy="1247932"/>
              <a:chOff x="403057" y="2564569"/>
              <a:chExt cx="1247932" cy="1247932"/>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spTree>
    <p:extLst>
      <p:ext uri="{BB962C8B-B14F-4D97-AF65-F5344CB8AC3E}">
        <p14:creationId xmlns:p14="http://schemas.microsoft.com/office/powerpoint/2010/main" val="370568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6281" y="3818149"/>
            <a:ext cx="10515600" cy="2852737"/>
          </a:xfrm>
        </p:spPr>
        <p:txBody>
          <a:bodyPr>
            <a:noAutofit/>
          </a:bodyPr>
          <a:lstStyle/>
          <a:p>
            <a:r>
              <a:rPr lang="en-US" sz="34400" dirty="0"/>
              <a:t>SQL</a:t>
            </a:r>
            <a:endParaRPr lang="en-US" sz="4400" dirty="0"/>
          </a:p>
        </p:txBody>
      </p:sp>
      <p:sp>
        <p:nvSpPr>
          <p:cNvPr id="8" name="Rectangle 7">
            <a:extLst>
              <a:ext uri="{FF2B5EF4-FFF2-40B4-BE49-F238E27FC236}">
                <a16:creationId xmlns:a16="http://schemas.microsoft.com/office/drawing/2014/main" id="{99D9F1A0-34F1-5D47-944B-F0A2E4A3D6DC}"/>
              </a:ext>
            </a:extLst>
          </p:cNvPr>
          <p:cNvSpPr/>
          <p:nvPr/>
        </p:nvSpPr>
        <p:spPr>
          <a:xfrm>
            <a:off x="7557024" y="2252198"/>
            <a:ext cx="3468675" cy="3354765"/>
          </a:xfrm>
          <a:prstGeom prst="rect">
            <a:avLst/>
          </a:prstGeom>
        </p:spPr>
        <p:txBody>
          <a:bodyPr wrap="square">
            <a:spAutoFit/>
          </a:bodyPr>
          <a:lstStyle/>
          <a:p>
            <a:r>
              <a:rPr lang="en-US" sz="7200" b="1" i="1" dirty="0">
                <a:solidFill>
                  <a:schemeClr val="bg1"/>
                </a:solidFill>
              </a:rPr>
              <a:t>What</a:t>
            </a:r>
            <a:br>
              <a:rPr lang="en-US" sz="7200" dirty="0">
                <a:solidFill>
                  <a:schemeClr val="bg1"/>
                </a:solidFill>
              </a:rPr>
            </a:br>
            <a:r>
              <a:rPr lang="en-US" sz="6000" dirty="0">
                <a:solidFill>
                  <a:schemeClr val="bg1"/>
                </a:solidFill>
              </a:rPr>
              <a:t>not</a:t>
            </a:r>
            <a:br>
              <a:rPr lang="en-US" sz="6000" dirty="0">
                <a:solidFill>
                  <a:schemeClr val="bg1"/>
                </a:solidFill>
              </a:rPr>
            </a:br>
            <a:r>
              <a:rPr lang="en-US" sz="7200" b="1" i="1" dirty="0">
                <a:solidFill>
                  <a:schemeClr val="bg1"/>
                </a:solidFill>
              </a:rPr>
              <a:t>How</a:t>
            </a:r>
            <a:endParaRPr lang="en-US" sz="6000" b="1" i="1" dirty="0">
              <a:solidFill>
                <a:schemeClr val="bg1"/>
              </a:solidFill>
            </a:endParaRPr>
          </a:p>
        </p:txBody>
      </p:sp>
    </p:spTree>
    <p:extLst>
      <p:ext uri="{BB962C8B-B14F-4D97-AF65-F5344CB8AC3E}">
        <p14:creationId xmlns:p14="http://schemas.microsoft.com/office/powerpoint/2010/main" val="135316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is a </a:t>
            </a:r>
            <a:r>
              <a:rPr lang="en-US" b="1" dirty="0"/>
              <a:t>Declarative</a:t>
            </a:r>
            <a:r>
              <a:rPr lang="en-US" dirty="0"/>
              <a:t> Language </a:t>
            </a:r>
          </a:p>
        </p:txBody>
      </p:sp>
      <p:sp>
        <p:nvSpPr>
          <p:cNvPr id="3" name="Content Placeholder 2"/>
          <p:cNvSpPr>
            <a:spLocks noGrp="1"/>
          </p:cNvSpPr>
          <p:nvPr>
            <p:ph idx="1"/>
          </p:nvPr>
        </p:nvSpPr>
        <p:spPr>
          <a:xfrm>
            <a:off x="838200" y="1528585"/>
            <a:ext cx="10515600" cy="4954978"/>
          </a:xfrm>
        </p:spPr>
        <p:txBody>
          <a:bodyPr>
            <a:normAutofit/>
          </a:bodyPr>
          <a:lstStyle/>
          <a:p>
            <a:pPr marL="457200" lvl="1" indent="-442913">
              <a:spcBef>
                <a:spcPts val="2200"/>
              </a:spcBef>
              <a:buClr>
                <a:schemeClr val="tx1"/>
              </a:buClr>
              <a:buSzPct val="100000"/>
            </a:pPr>
            <a:r>
              <a:rPr lang="en-US" b="1" dirty="0"/>
              <a:t>Declarative: </a:t>
            </a:r>
            <a:r>
              <a:rPr lang="en-US" dirty="0"/>
              <a:t>“Say </a:t>
            </a:r>
            <a:r>
              <a:rPr lang="en-US" b="1" i="1" dirty="0"/>
              <a:t>what</a:t>
            </a:r>
            <a:r>
              <a:rPr lang="en-US" dirty="0"/>
              <a:t> you want, not </a:t>
            </a:r>
            <a:r>
              <a:rPr lang="en-US" b="1" i="1" dirty="0"/>
              <a:t>how</a:t>
            </a:r>
            <a:r>
              <a:rPr lang="en-US" i="1" dirty="0"/>
              <a:t> </a:t>
            </a:r>
            <a:r>
              <a:rPr lang="en-US" dirty="0"/>
              <a:t>to get it.”</a:t>
            </a:r>
          </a:p>
          <a:p>
            <a:pPr marL="915988" lvl="2" indent="-442913">
              <a:spcBef>
                <a:spcPts val="2200"/>
              </a:spcBef>
              <a:buClr>
                <a:schemeClr val="tx1"/>
              </a:buClr>
              <a:buSzPct val="100000"/>
            </a:pPr>
            <a:r>
              <a:rPr lang="en-US" b="1" dirty="0"/>
              <a:t>Declarative Example:</a:t>
            </a:r>
            <a:r>
              <a:rPr lang="en-US" dirty="0"/>
              <a:t> </a:t>
            </a:r>
            <a:r>
              <a:rPr lang="en-US" i="1" dirty="0"/>
              <a:t> I want a table with columns “x” and “y” constructed from tables “A” and ”B” where the values in “y” are greater than 100.00.</a:t>
            </a:r>
          </a:p>
          <a:p>
            <a:pPr marL="915988" lvl="2" indent="-442913">
              <a:spcBef>
                <a:spcPts val="2200"/>
              </a:spcBef>
              <a:buClr>
                <a:schemeClr val="tx1"/>
              </a:buClr>
              <a:buSzPct val="100000"/>
            </a:pPr>
            <a:r>
              <a:rPr lang="en-US" b="1" dirty="0"/>
              <a:t>Imperative Example:</a:t>
            </a:r>
            <a:r>
              <a:rPr lang="en-US" dirty="0"/>
              <a:t> For each record in  table “A” find the corresponding record in table “B” then drop the records where “y” is less than or equal to 100 then return the ”x” and “y” values.</a:t>
            </a:r>
            <a:endParaRPr lang="en-US" sz="1800" dirty="0"/>
          </a:p>
          <a:p>
            <a:r>
              <a:rPr lang="en-US" sz="2400" b="1" dirty="0"/>
              <a:t>Advantages</a:t>
            </a:r>
            <a:r>
              <a:rPr lang="en-US" sz="2400" dirty="0"/>
              <a:t> of declarative programming</a:t>
            </a:r>
          </a:p>
          <a:p>
            <a:pPr lvl="1"/>
            <a:r>
              <a:rPr lang="en-US" sz="2000" dirty="0"/>
              <a:t>Enable the system to find the best way to achieve the result.</a:t>
            </a:r>
          </a:p>
          <a:p>
            <a:pPr lvl="1"/>
            <a:r>
              <a:rPr lang="en-US" sz="2000" dirty="0"/>
              <a:t>Often more compact and easier to learn for non-programmers</a:t>
            </a:r>
          </a:p>
          <a:p>
            <a:r>
              <a:rPr lang="en-US" sz="2400" b="1" dirty="0"/>
              <a:t>Challenges</a:t>
            </a:r>
            <a:r>
              <a:rPr lang="en-US" sz="2400" dirty="0"/>
              <a:t> of declarative programming</a:t>
            </a:r>
          </a:p>
          <a:p>
            <a:pPr lvl="1"/>
            <a:r>
              <a:rPr lang="en-US" sz="2000" dirty="0"/>
              <a:t>System performance depends heavily on automatic optimization</a:t>
            </a:r>
          </a:p>
          <a:p>
            <a:pPr lvl="1"/>
            <a:r>
              <a:rPr lang="en-US" sz="2000" dirty="0"/>
              <a:t>Limited language (not Turing complete)</a:t>
            </a:r>
          </a:p>
        </p:txBody>
      </p:sp>
    </p:spTree>
    <p:extLst>
      <p:ext uri="{BB962C8B-B14F-4D97-AF65-F5344CB8AC3E}">
        <p14:creationId xmlns:p14="http://schemas.microsoft.com/office/powerpoint/2010/main" val="314147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Relational Terminology</a:t>
            </a:r>
          </a:p>
        </p:txBody>
      </p:sp>
      <p:sp>
        <p:nvSpPr>
          <p:cNvPr id="3" name="Content Placeholder 2"/>
          <p:cNvSpPr>
            <a:spLocks noGrp="1"/>
          </p:cNvSpPr>
          <p:nvPr>
            <p:ph idx="1"/>
          </p:nvPr>
        </p:nvSpPr>
        <p:spPr>
          <a:xfrm>
            <a:off x="838200" y="1825625"/>
            <a:ext cx="10515600" cy="4705804"/>
          </a:xfrm>
        </p:spPr>
        <p:txBody>
          <a:bodyPr>
            <a:normAutofit/>
          </a:bodyPr>
          <a:lstStyle/>
          <a:p>
            <a:r>
              <a:rPr lang="en-US" i="1" dirty="0">
                <a:solidFill>
                  <a:srgbClr val="FF0000"/>
                </a:solidFill>
              </a:rPr>
              <a:t>Database</a:t>
            </a:r>
            <a:r>
              <a:rPr lang="en-US" dirty="0"/>
              <a:t>: Set of Relations (i.e., one or more tables)</a:t>
            </a:r>
          </a:p>
          <a:p>
            <a:r>
              <a:rPr lang="en-US" i="1" dirty="0">
                <a:solidFill>
                  <a:srgbClr val="FF0000"/>
                </a:solidFill>
              </a:rPr>
              <a:t>Relation</a:t>
            </a:r>
            <a:r>
              <a:rPr lang="en-US" i="1" dirty="0"/>
              <a:t> </a:t>
            </a:r>
            <a:r>
              <a:rPr lang="en-US" dirty="0"/>
              <a:t>(</a:t>
            </a:r>
            <a:r>
              <a:rPr lang="en-US" i="1" dirty="0">
                <a:solidFill>
                  <a:srgbClr val="FF0000"/>
                </a:solidFill>
              </a:rPr>
              <a:t>Table</a:t>
            </a:r>
            <a:r>
              <a:rPr lang="en-US" dirty="0"/>
              <a:t>):</a:t>
            </a:r>
          </a:p>
          <a:p>
            <a:pPr lvl="1"/>
            <a:r>
              <a:rPr lang="en-US" i="1" dirty="0">
                <a:solidFill>
                  <a:srgbClr val="FF0000"/>
                </a:solidFill>
              </a:rPr>
              <a:t>Schema</a:t>
            </a:r>
            <a:r>
              <a:rPr lang="en-US" dirty="0"/>
              <a:t>: description of columns, their types, and constraints</a:t>
            </a:r>
          </a:p>
          <a:p>
            <a:pPr lvl="1"/>
            <a:r>
              <a:rPr lang="en-US" i="1" dirty="0">
                <a:solidFill>
                  <a:srgbClr val="FF0000"/>
                </a:solidFill>
              </a:rPr>
              <a:t>Instance</a:t>
            </a:r>
            <a:r>
              <a:rPr lang="en-US" i="1" dirty="0"/>
              <a:t>: </a:t>
            </a:r>
            <a:r>
              <a:rPr lang="en-US" dirty="0"/>
              <a:t>data satisfying the schema</a:t>
            </a:r>
          </a:p>
          <a:p>
            <a:r>
              <a:rPr lang="en-US" i="1" dirty="0">
                <a:solidFill>
                  <a:srgbClr val="FF0000"/>
                </a:solidFill>
              </a:rPr>
              <a:t>Attribute</a:t>
            </a:r>
            <a:r>
              <a:rPr lang="en-US" dirty="0"/>
              <a:t> (</a:t>
            </a:r>
            <a:r>
              <a:rPr lang="en-US" i="1" dirty="0">
                <a:solidFill>
                  <a:srgbClr val="FF0000"/>
                </a:solidFill>
              </a:rPr>
              <a:t>Column</a:t>
            </a:r>
            <a:r>
              <a:rPr lang="en-US" dirty="0"/>
              <a:t>)</a:t>
            </a:r>
          </a:p>
          <a:p>
            <a:r>
              <a:rPr lang="en-US" i="1" dirty="0">
                <a:solidFill>
                  <a:srgbClr val="FF0000"/>
                </a:solidFill>
              </a:rPr>
              <a:t>Tuple</a:t>
            </a:r>
            <a:r>
              <a:rPr lang="en-US" dirty="0"/>
              <a:t> (</a:t>
            </a:r>
            <a:r>
              <a:rPr lang="en-US" i="1" dirty="0">
                <a:solidFill>
                  <a:srgbClr val="FF0000"/>
                </a:solidFill>
              </a:rPr>
              <a:t>Record</a:t>
            </a:r>
            <a:r>
              <a:rPr lang="en-US" i="1" dirty="0"/>
              <a:t>, </a:t>
            </a:r>
            <a:r>
              <a:rPr lang="en-US" i="1" dirty="0">
                <a:solidFill>
                  <a:srgbClr val="FF0000"/>
                </a:solidFill>
              </a:rPr>
              <a:t>Row</a:t>
            </a:r>
            <a:r>
              <a:rPr lang="en-US" dirty="0"/>
              <a:t>)</a:t>
            </a:r>
          </a:p>
          <a:p>
            <a:r>
              <a:rPr lang="en-US" i="1" dirty="0">
                <a:solidFill>
                  <a:srgbClr val="FF0000"/>
                </a:solidFill>
              </a:rPr>
              <a:t>Schema of database </a:t>
            </a:r>
            <a:r>
              <a:rPr lang="en-US" dirty="0"/>
              <a:t>is set of schemas of its relations</a:t>
            </a:r>
          </a:p>
        </p:txBody>
      </p:sp>
    </p:spTree>
    <p:extLst>
      <p:ext uri="{BB962C8B-B14F-4D97-AF65-F5344CB8AC3E}">
        <p14:creationId xmlns:p14="http://schemas.microsoft.com/office/powerpoint/2010/main" val="182558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41061"/>
            <a:ext cx="10801350" cy="1325563"/>
          </a:xfrm>
        </p:spPr>
        <p:txBody>
          <a:bodyPr/>
          <a:lstStyle/>
          <a:p>
            <a:r>
              <a:rPr lang="en-US" dirty="0"/>
              <a:t>More on Relational Tables</a:t>
            </a:r>
          </a:p>
        </p:txBody>
      </p:sp>
      <p:sp>
        <p:nvSpPr>
          <p:cNvPr id="3" name="Content Placeholder 2"/>
          <p:cNvSpPr>
            <a:spLocks noGrp="1"/>
          </p:cNvSpPr>
          <p:nvPr>
            <p:ph idx="1"/>
          </p:nvPr>
        </p:nvSpPr>
        <p:spPr>
          <a:xfrm>
            <a:off x="838200" y="1257300"/>
            <a:ext cx="10771414" cy="5845629"/>
          </a:xfrm>
        </p:spPr>
        <p:txBody>
          <a:bodyPr>
            <a:normAutofit/>
          </a:bodyPr>
          <a:lstStyle/>
          <a:p>
            <a:pPr marL="457200" lvl="1" indent="-442913">
              <a:spcBef>
                <a:spcPts val="2200"/>
              </a:spcBef>
              <a:buClr>
                <a:schemeClr val="tx1"/>
              </a:buClr>
              <a:buSzPct val="100000"/>
            </a:pPr>
            <a:r>
              <a:rPr lang="en-US" b="1" dirty="0"/>
              <a:t>Schema: </a:t>
            </a:r>
            <a:r>
              <a:rPr lang="en-US" i="1" dirty="0"/>
              <a:t>description of columns, their types, and constraints</a:t>
            </a:r>
          </a:p>
          <a:p>
            <a:pPr lvl="1"/>
            <a:r>
              <a:rPr lang="en-US" dirty="0"/>
              <a:t>Each column has a:</a:t>
            </a:r>
          </a:p>
          <a:p>
            <a:pPr lvl="2"/>
            <a:r>
              <a:rPr lang="en-US" dirty="0"/>
              <a:t>Name</a:t>
            </a:r>
          </a:p>
          <a:p>
            <a:pPr lvl="2"/>
            <a:r>
              <a:rPr lang="en-US" dirty="0"/>
              <a:t>Type (one of a few primitive types)</a:t>
            </a:r>
          </a:p>
          <a:p>
            <a:pPr lvl="2"/>
            <a:r>
              <a:rPr lang="en-US" dirty="0"/>
              <a:t>Constraints:</a:t>
            </a:r>
          </a:p>
          <a:p>
            <a:pPr lvl="3"/>
            <a:r>
              <a:rPr lang="en-US" dirty="0"/>
              <a:t>Primary Key </a:t>
            </a:r>
            <a:r>
              <a:rPr lang="en-US" dirty="0">
                <a:sym typeface="Wingdings"/>
              </a:rPr>
              <a:t> Unique</a:t>
            </a:r>
          </a:p>
          <a:p>
            <a:pPr lvl="3"/>
            <a:r>
              <a:rPr lang="en-US" dirty="0">
                <a:sym typeface="Wingdings"/>
              </a:rPr>
              <a:t>Foreign Key  References a primary key in another table (must be present)</a:t>
            </a:r>
          </a:p>
          <a:p>
            <a:pPr lvl="3"/>
            <a:r>
              <a:rPr lang="en-US" dirty="0">
                <a:sym typeface="Wingdings"/>
              </a:rPr>
              <a:t>Boolean predicates (ex. </a:t>
            </a:r>
            <a:r>
              <a:rPr lang="en-US" dirty="0" err="1">
                <a:sym typeface="Wingdings"/>
              </a:rPr>
              <a:t>gpa</a:t>
            </a:r>
            <a:r>
              <a:rPr lang="en-US" dirty="0">
                <a:sym typeface="Wingdings"/>
              </a:rPr>
              <a:t> &gt; 0.0 and </a:t>
            </a:r>
            <a:r>
              <a:rPr lang="en-US" dirty="0" err="1">
                <a:sym typeface="Wingdings"/>
              </a:rPr>
              <a:t>gpa</a:t>
            </a:r>
            <a:r>
              <a:rPr lang="en-US" dirty="0">
                <a:sym typeface="Wingdings"/>
              </a:rPr>
              <a:t> &lt; 4.0)</a:t>
            </a:r>
            <a:endParaRPr lang="en-US" dirty="0"/>
          </a:p>
          <a:p>
            <a:pPr marL="457200" lvl="1" indent="-442913">
              <a:spcBef>
                <a:spcPts val="2200"/>
              </a:spcBef>
              <a:buClr>
                <a:schemeClr val="tx1"/>
              </a:buClr>
              <a:buSzPct val="100000"/>
            </a:pPr>
            <a:r>
              <a:rPr lang="en-US" sz="2600" b="1" dirty="0"/>
              <a:t>Instance: </a:t>
            </a:r>
            <a:r>
              <a:rPr lang="en-US" i="1" dirty="0"/>
              <a:t>A particular instantiation of a schema with data satisfying that schema.</a:t>
            </a:r>
            <a:endParaRPr lang="en-US" sz="2600" b="1" dirty="0"/>
          </a:p>
          <a:p>
            <a:pPr lvl="1"/>
            <a:r>
              <a:rPr lang="en-US" sz="2200" dirty="0"/>
              <a:t>a </a:t>
            </a:r>
            <a:r>
              <a:rPr lang="en-US" sz="2200" b="1" i="1" dirty="0"/>
              <a:t>multi</a:t>
            </a:r>
            <a:r>
              <a:rPr lang="en-US" sz="2200" b="1" dirty="0"/>
              <a:t>set</a:t>
            </a:r>
            <a:r>
              <a:rPr lang="en-US" sz="2200" dirty="0"/>
              <a:t> of “rows” (“tuples”)  (entries are not unique)</a:t>
            </a:r>
          </a:p>
          <a:p>
            <a:pPr lvl="2"/>
            <a:r>
              <a:rPr lang="en-US" sz="1900" dirty="0">
                <a:latin typeface="Courier"/>
                <a:cs typeface="Courier"/>
              </a:rPr>
              <a:t>{(‘Bob Snob’, 3.3,’CS’),</a:t>
            </a:r>
            <a:br>
              <a:rPr lang="en-US" sz="1900" dirty="0">
                <a:latin typeface="Courier"/>
                <a:cs typeface="Courier"/>
              </a:rPr>
            </a:br>
            <a:r>
              <a:rPr lang="en-US" sz="1900" dirty="0">
                <a:latin typeface="Courier"/>
                <a:cs typeface="Courier"/>
              </a:rPr>
              <a:t> (‘Bob Snob’, 3.3,’CS’),</a:t>
            </a:r>
            <a:br>
              <a:rPr lang="en-US" sz="1900" dirty="0">
                <a:latin typeface="Courier"/>
                <a:cs typeface="Courier"/>
              </a:rPr>
            </a:br>
            <a:r>
              <a:rPr lang="en-US" sz="1900" dirty="0">
                <a:latin typeface="Courier"/>
                <a:cs typeface="Courier"/>
              </a:rPr>
              <a:t> (‘Mary Contrary’, 3.8, ‘CS’)}</a:t>
            </a:r>
          </a:p>
          <a:p>
            <a:pPr lvl="1"/>
            <a:r>
              <a:rPr lang="en-US" sz="2200" dirty="0"/>
              <a:t>In </a:t>
            </a:r>
            <a:r>
              <a:rPr lang="en-US" sz="2200" dirty="0" err="1"/>
              <a:t>Codd’s</a:t>
            </a:r>
            <a:r>
              <a:rPr lang="en-US" sz="2200" dirty="0"/>
              <a:t> original formulation instances were sets</a:t>
            </a:r>
          </a:p>
        </p:txBody>
      </p:sp>
    </p:spTree>
    <p:extLst>
      <p:ext uri="{BB962C8B-B14F-4D97-AF65-F5344CB8AC3E}">
        <p14:creationId xmlns:p14="http://schemas.microsoft.com/office/powerpoint/2010/main" val="28643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027083" y="4058544"/>
            <a:ext cx="3942896" cy="2799456"/>
            <a:chOff x="8451624" y="4058544"/>
            <a:chExt cx="3942896" cy="2799456"/>
          </a:xfrm>
        </p:grpSpPr>
        <p:pic>
          <p:nvPicPr>
            <p:cNvPr id="2" name="Picture 1"/>
            <p:cNvPicPr>
              <a:picLocks noChangeAspect="1"/>
            </p:cNvPicPr>
            <p:nvPr/>
          </p:nvPicPr>
          <p:blipFill>
            <a:blip r:embed="rId3"/>
            <a:stretch>
              <a:fillRect/>
            </a:stretch>
          </p:blipFill>
          <p:spPr>
            <a:xfrm>
              <a:off x="8451624" y="4058544"/>
              <a:ext cx="3942896" cy="2799456"/>
            </a:xfrm>
            <a:prstGeom prst="rect">
              <a:avLst/>
            </a:prstGeom>
          </p:spPr>
        </p:pic>
        <p:sp>
          <p:nvSpPr>
            <p:cNvPr id="3" name="TextBox 2"/>
            <p:cNvSpPr txBox="1"/>
            <p:nvPr/>
          </p:nvSpPr>
          <p:spPr>
            <a:xfrm>
              <a:off x="9492343" y="4149245"/>
              <a:ext cx="2476499"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Comic Sans MS" charset="0"/>
                  <a:cs typeface="Comic Sans MS" charset="0"/>
                </a:rPr>
                <a:t>SELET *  FROM THINGS;</a:t>
              </a:r>
            </a:p>
          </p:txBody>
        </p:sp>
      </p:grpSp>
      <p:sp>
        <p:nvSpPr>
          <p:cNvPr id="23556" name="Rectangle 4"/>
          <p:cNvSpPr>
            <a:spLocks noGrp="1" noChangeArrowheads="1"/>
          </p:cNvSpPr>
          <p:nvPr>
            <p:ph type="title"/>
          </p:nvPr>
        </p:nvSpPr>
        <p:spPr/>
        <p:txBody>
          <a:bodyPr/>
          <a:lstStyle/>
          <a:p>
            <a:r>
              <a:rPr lang="en-US" dirty="0"/>
              <a:t>Two sublanguages of SQL</a:t>
            </a:r>
          </a:p>
        </p:txBody>
      </p:sp>
      <p:sp>
        <p:nvSpPr>
          <p:cNvPr id="123909" name="Rectangle 5"/>
          <p:cNvSpPr>
            <a:spLocks noGrp="1" noChangeArrowheads="1"/>
          </p:cNvSpPr>
          <p:nvPr>
            <p:ph idx="1"/>
          </p:nvPr>
        </p:nvSpPr>
        <p:spPr>
          <a:xfrm>
            <a:off x="838200" y="1877785"/>
            <a:ext cx="10515600" cy="4761009"/>
          </a:xfrm>
        </p:spPr>
        <p:txBody>
          <a:bodyPr>
            <a:normAutofit/>
          </a:bodyPr>
          <a:lstStyle/>
          <a:p>
            <a:r>
              <a:rPr lang="en-US" sz="3200" dirty="0"/>
              <a:t>DDL – Data Definition Language</a:t>
            </a:r>
          </a:p>
          <a:p>
            <a:pPr lvl="1"/>
            <a:r>
              <a:rPr lang="en-US" sz="2800" dirty="0"/>
              <a:t>Define and modify schema</a:t>
            </a:r>
          </a:p>
          <a:p>
            <a:r>
              <a:rPr lang="en-US" sz="3200" dirty="0"/>
              <a:t>DML – Data Manipulation Language</a:t>
            </a:r>
          </a:p>
          <a:p>
            <a:pPr lvl="1"/>
            <a:r>
              <a:rPr lang="en-US" sz="2800" dirty="0"/>
              <a:t>Queries can be written intuitively.</a:t>
            </a:r>
          </a:p>
          <a:p>
            <a:pPr marL="14287" indent="0">
              <a:buNone/>
            </a:pPr>
            <a:endParaRPr lang="en-US" altLang="ja-JP" sz="3200" dirty="0"/>
          </a:p>
          <a:p>
            <a:pPr marL="14287" indent="0">
              <a:buNone/>
            </a:pPr>
            <a:r>
              <a:rPr lang="en-US" altLang="ja-JP" sz="3200" dirty="0"/>
              <a:t>CAPITALIZATION IS </a:t>
            </a:r>
            <a:r>
              <a:rPr lang="en-US" altLang="ja-JP" sz="3200" b="1" dirty="0"/>
              <a:t>optional</a:t>
            </a:r>
            <a:r>
              <a:rPr lang="en-US" altLang="ja-JP" sz="3200" dirty="0"/>
              <a:t> BUT </a:t>
            </a:r>
            <a:r>
              <a:rPr lang="mr-IN" altLang="ja-JP" sz="3200" dirty="0"/>
              <a:t>…</a:t>
            </a:r>
            <a:br>
              <a:rPr lang="en-US" altLang="ja-JP" sz="3200" dirty="0"/>
            </a:br>
            <a:r>
              <a:rPr lang="en-US" altLang="ja-JP" sz="3200" dirty="0"/>
              <a:t>DATABASE PEOPLE PREFER TO YELL</a:t>
            </a:r>
          </a:p>
        </p:txBody>
      </p:sp>
    </p:spTree>
    <p:extLst>
      <p:ext uri="{BB962C8B-B14F-4D97-AF65-F5344CB8AC3E}">
        <p14:creationId xmlns:p14="http://schemas.microsoft.com/office/powerpoint/2010/main" val="607468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9">
                                            <p:txEl>
                                              <p:pRg st="0" end="0"/>
                                            </p:txEl>
                                          </p:spTgt>
                                        </p:tgtEl>
                                        <p:attrNameLst>
                                          <p:attrName>style.visibility</p:attrName>
                                        </p:attrNameLst>
                                      </p:cBhvr>
                                      <p:to>
                                        <p:strVal val="visible"/>
                                      </p:to>
                                    </p:set>
                                    <p:animEffect transition="in" filter="fade">
                                      <p:cBhvr>
                                        <p:cTn id="7" dur="500"/>
                                        <p:tgtEl>
                                          <p:spTgt spid="1239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9">
                                            <p:txEl>
                                              <p:pRg st="1" end="1"/>
                                            </p:txEl>
                                          </p:spTgt>
                                        </p:tgtEl>
                                        <p:attrNameLst>
                                          <p:attrName>style.visibility</p:attrName>
                                        </p:attrNameLst>
                                      </p:cBhvr>
                                      <p:to>
                                        <p:strVal val="visible"/>
                                      </p:to>
                                    </p:set>
                                    <p:animEffect transition="in" filter="fade">
                                      <p:cBhvr>
                                        <p:cTn id="12" dur="500"/>
                                        <p:tgtEl>
                                          <p:spTgt spid="1239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9">
                                            <p:txEl>
                                              <p:pRg st="2" end="2"/>
                                            </p:txEl>
                                          </p:spTgt>
                                        </p:tgtEl>
                                        <p:attrNameLst>
                                          <p:attrName>style.visibility</p:attrName>
                                        </p:attrNameLst>
                                      </p:cBhvr>
                                      <p:to>
                                        <p:strVal val="visible"/>
                                      </p:to>
                                    </p:set>
                                    <p:animEffect transition="in" filter="fade">
                                      <p:cBhvr>
                                        <p:cTn id="17" dur="500"/>
                                        <p:tgtEl>
                                          <p:spTgt spid="1239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9">
                                            <p:txEl>
                                              <p:pRg st="3" end="3"/>
                                            </p:txEl>
                                          </p:spTgt>
                                        </p:tgtEl>
                                        <p:attrNameLst>
                                          <p:attrName>style.visibility</p:attrName>
                                        </p:attrNameLst>
                                      </p:cBhvr>
                                      <p:to>
                                        <p:strVal val="visible"/>
                                      </p:to>
                                    </p:set>
                                    <p:animEffect transition="in" filter="fade">
                                      <p:cBhvr>
                                        <p:cTn id="22" dur="500"/>
                                        <p:tgtEl>
                                          <p:spTgt spid="1239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9">
                                            <p:txEl>
                                              <p:pRg st="5" end="5"/>
                                            </p:txEl>
                                          </p:spTgt>
                                        </p:tgtEl>
                                        <p:attrNameLst>
                                          <p:attrName>style.visibility</p:attrName>
                                        </p:attrNameLst>
                                      </p:cBhvr>
                                      <p:to>
                                        <p:strVal val="visible"/>
                                      </p:to>
                                    </p:set>
                                    <p:animEffect transition="in" filter="fade">
                                      <p:cBhvr>
                                        <p:cTn id="27" dur="500"/>
                                        <p:tgtEl>
                                          <p:spTgt spid="12390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Tables &amp;</a:t>
            </a:r>
            <a:br>
              <a:rPr lang="en-US" dirty="0"/>
            </a:br>
            <a:r>
              <a:rPr lang="en-US" dirty="0"/>
              <a:t>Populating Tables</a:t>
            </a:r>
          </a:p>
        </p:txBody>
      </p:sp>
    </p:spTree>
    <p:extLst>
      <p:ext uri="{BB962C8B-B14F-4D97-AF65-F5344CB8AC3E}">
        <p14:creationId xmlns:p14="http://schemas.microsoft.com/office/powerpoint/2010/main" val="418759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35764" y="0"/>
            <a:ext cx="5080907" cy="1325563"/>
          </a:xfrm>
        </p:spPr>
        <p:txBody>
          <a:bodyPr/>
          <a:lstStyle/>
          <a:p>
            <a:r>
              <a:rPr lang="en-US" dirty="0">
                <a:ea typeface="ＭＳ Ｐゴシック" charset="0"/>
                <a:cs typeface="Helvetica Neue Light"/>
              </a:rPr>
              <a:t>CREATE TABLE …</a:t>
            </a:r>
          </a:p>
        </p:txBody>
      </p:sp>
      <p:sp>
        <p:nvSpPr>
          <p:cNvPr id="95241" name="Rectangle 9"/>
          <p:cNvSpPr>
            <a:spLocks noGrp="1" noChangeArrowheads="1"/>
          </p:cNvSpPr>
          <p:nvPr>
            <p:ph type="body" sz="half" idx="4294967295"/>
          </p:nvPr>
        </p:nvSpPr>
        <p:spPr>
          <a:xfrm>
            <a:off x="6051712" y="592746"/>
            <a:ext cx="5638800" cy="5105400"/>
          </a:xfrm>
        </p:spPr>
        <p:txBody>
          <a:bodyPr>
            <a:normAutofit lnSpcReduction="10000"/>
          </a:bodyPr>
          <a:lstStyle/>
          <a:p>
            <a:pPr>
              <a:lnSpc>
                <a:spcPct val="90000"/>
              </a:lnSpc>
              <a:spcBef>
                <a:spcPct val="0"/>
              </a:spcBef>
              <a:buFontTx/>
              <a:buNone/>
            </a:pPr>
            <a:r>
              <a:rPr lang="en-US" sz="1800" dirty="0">
                <a:latin typeface="Lucida Console" charset="0"/>
                <a:ea typeface="ＭＳ Ｐゴシック" charset="0"/>
                <a:cs typeface="ＭＳ Ｐゴシック" charset="0"/>
              </a:rPr>
              <a:t>CREATE TABLE Sailors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INTEGER</a:t>
            </a:r>
            <a:r>
              <a:rPr lang="en-US" sz="1800" dirty="0">
                <a:latin typeface="Lucida Console" charset="0"/>
                <a:ea typeface="ＭＳ Ｐゴシック" charset="0"/>
                <a:cs typeface="ＭＳ Ｐゴシック" charset="0"/>
              </a:rPr>
              <a:t>,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sname</a:t>
            </a:r>
            <a:r>
              <a:rPr lang="en-US" sz="1800" dirty="0">
                <a:latin typeface="Lucida Console" charset="0"/>
                <a:ea typeface="ＭＳ Ｐゴシック" charset="0"/>
                <a:cs typeface="ＭＳ Ｐゴシック" charset="0"/>
              </a:rPr>
              <a:t> CHAR(20), </a:t>
            </a:r>
          </a:p>
          <a:p>
            <a:pPr>
              <a:lnSpc>
                <a:spcPct val="90000"/>
              </a:lnSpc>
              <a:spcBef>
                <a:spcPct val="0"/>
              </a:spcBef>
              <a:buFontTx/>
              <a:buNone/>
            </a:pPr>
            <a:r>
              <a:rPr lang="en-US" sz="1800" dirty="0">
                <a:latin typeface="Lucida Console" charset="0"/>
                <a:ea typeface="ＭＳ Ｐゴシック" charset="0"/>
                <a:cs typeface="ＭＳ Ｐゴシック" charset="0"/>
              </a:rPr>
              <a:t>   rating INTEGER, </a:t>
            </a:r>
          </a:p>
          <a:p>
            <a:pPr>
              <a:lnSpc>
                <a:spcPct val="90000"/>
              </a:lnSpc>
              <a:spcBef>
                <a:spcPct val="0"/>
              </a:spcBef>
              <a:buFontTx/>
              <a:buNone/>
            </a:pPr>
            <a:r>
              <a:rPr lang="en-US" sz="1800" dirty="0">
                <a:latin typeface="Lucida Console" charset="0"/>
                <a:ea typeface="ＭＳ Ｐゴシック" charset="0"/>
                <a:cs typeface="ＭＳ Ｐゴシック" charset="0"/>
              </a:rPr>
              <a:t>   age REAL,</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PRIMARY KEY</a:t>
            </a: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a:t>
            </a:r>
          </a:p>
          <a:p>
            <a:pPr>
              <a:lnSpc>
                <a:spcPct val="90000"/>
              </a:lnSpc>
              <a:buFontTx/>
              <a:buNone/>
            </a:pPr>
            <a:endParaRPr lang="en-US" sz="1800" dirty="0">
              <a:latin typeface="Lucida Console" charset="0"/>
              <a:ea typeface="ＭＳ Ｐゴシック" charset="0"/>
              <a:cs typeface="ＭＳ Ｐゴシック" charset="0"/>
            </a:endParaRPr>
          </a:p>
          <a:p>
            <a:pPr>
              <a:lnSpc>
                <a:spcPct val="90000"/>
              </a:lnSpc>
              <a:spcBef>
                <a:spcPct val="0"/>
              </a:spcBef>
              <a:buFontTx/>
              <a:buNone/>
            </a:pPr>
            <a:r>
              <a:rPr lang="en-US" sz="1800" dirty="0">
                <a:latin typeface="Lucida Console" charset="0"/>
                <a:ea typeface="ＭＳ Ｐゴシック" charset="0"/>
                <a:cs typeface="ＭＳ Ｐゴシック" charset="0"/>
              </a:rPr>
              <a:t>CREATE TABLE Boats (</a:t>
            </a:r>
          </a:p>
          <a:p>
            <a:pPr>
              <a:lnSpc>
                <a:spcPct val="90000"/>
              </a:lnSpc>
              <a:spcBef>
                <a:spcPct val="0"/>
              </a:spcBef>
              <a:buFontTx/>
              <a:buNone/>
            </a:pPr>
            <a:r>
              <a:rPr lang="en-US" sz="1800" dirty="0">
                <a:latin typeface="Lucida Console" charset="0"/>
                <a:ea typeface="ＭＳ Ｐゴシック" charset="0"/>
                <a:cs typeface="ＭＳ Ｐゴシック" charset="0"/>
              </a:rPr>
              <a:t>   bid INTEGER,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bname</a:t>
            </a:r>
            <a:r>
              <a:rPr lang="en-US" sz="1800" dirty="0">
                <a:latin typeface="Lucida Console" charset="0"/>
                <a:ea typeface="ＭＳ Ｐゴシック" charset="0"/>
                <a:cs typeface="ＭＳ Ｐゴシック" charset="0"/>
              </a:rPr>
              <a:t> CHAR (20), </a:t>
            </a:r>
          </a:p>
          <a:p>
            <a:pPr>
              <a:lnSpc>
                <a:spcPct val="90000"/>
              </a:lnSpc>
              <a:spcBef>
                <a:spcPct val="0"/>
              </a:spcBef>
              <a:buFontTx/>
              <a:buNone/>
            </a:pPr>
            <a:r>
              <a:rPr lang="en-US" sz="1800" dirty="0">
                <a:latin typeface="Lucida Console" charset="0"/>
                <a:ea typeface="ＭＳ Ｐゴシック" charset="0"/>
                <a:cs typeface="ＭＳ Ｐゴシック" charset="0"/>
              </a:rPr>
              <a:t>   color CHAR(10), </a:t>
            </a:r>
          </a:p>
          <a:p>
            <a:pPr>
              <a:lnSpc>
                <a:spcPct val="90000"/>
              </a:lnSpc>
              <a:spcBef>
                <a:spcPct val="0"/>
              </a:spcBef>
              <a:buFontTx/>
              <a:buNone/>
            </a:pPr>
            <a:r>
              <a:rPr lang="en-US" sz="1800" dirty="0">
                <a:latin typeface="Lucida Console" charset="0"/>
                <a:ea typeface="ＭＳ Ｐゴシック" charset="0"/>
                <a:cs typeface="ＭＳ Ｐゴシック" charset="0"/>
              </a:rPr>
              <a:t>   PRIMARY KEY (bid));</a:t>
            </a:r>
          </a:p>
          <a:p>
            <a:pPr>
              <a:lnSpc>
                <a:spcPct val="90000"/>
              </a:lnSpc>
              <a:buFontTx/>
              <a:buNone/>
            </a:pPr>
            <a:endParaRPr lang="en-US" sz="1800" dirty="0">
              <a:latin typeface="Lucida Console" charset="0"/>
              <a:ea typeface="ＭＳ Ｐゴシック" charset="0"/>
              <a:cs typeface="ＭＳ Ｐゴシック" charset="0"/>
            </a:endParaRPr>
          </a:p>
          <a:p>
            <a:pPr>
              <a:lnSpc>
                <a:spcPct val="90000"/>
              </a:lnSpc>
              <a:spcBef>
                <a:spcPct val="0"/>
              </a:spcBef>
              <a:buFontTx/>
              <a:buNone/>
            </a:pPr>
            <a:r>
              <a:rPr lang="en-US" sz="1800" dirty="0">
                <a:latin typeface="Lucida Console" charset="0"/>
                <a:ea typeface="ＭＳ Ｐゴシック" charset="0"/>
                <a:cs typeface="ＭＳ Ｐゴシック" charset="0"/>
              </a:rPr>
              <a:t> CREATE TABLE Reserves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INTEGER,      </a:t>
            </a:r>
          </a:p>
          <a:p>
            <a:pPr>
              <a:lnSpc>
                <a:spcPct val="90000"/>
              </a:lnSpc>
              <a:spcBef>
                <a:spcPct val="0"/>
              </a:spcBef>
              <a:buFontTx/>
              <a:buNone/>
            </a:pPr>
            <a:r>
              <a:rPr lang="en-US" sz="1800" dirty="0">
                <a:latin typeface="Lucida Console" charset="0"/>
                <a:ea typeface="ＭＳ Ｐゴシック" charset="0"/>
                <a:cs typeface="ＭＳ Ｐゴシック" charset="0"/>
              </a:rPr>
              <a:t>   bid INTEGER, </a:t>
            </a:r>
          </a:p>
          <a:p>
            <a:pPr>
              <a:lnSpc>
                <a:spcPct val="90000"/>
              </a:lnSpc>
              <a:spcBef>
                <a:spcPct val="0"/>
              </a:spcBef>
              <a:buFontTx/>
              <a:buNone/>
            </a:pPr>
            <a:r>
              <a:rPr lang="en-US" sz="1800" dirty="0">
                <a:latin typeface="Lucida Console" charset="0"/>
                <a:ea typeface="ＭＳ Ｐゴシック" charset="0"/>
                <a:cs typeface="ＭＳ Ｐゴシック" charset="0"/>
              </a:rPr>
              <a:t>   day DATE, </a:t>
            </a:r>
          </a:p>
          <a:p>
            <a:pPr>
              <a:lnSpc>
                <a:spcPct val="90000"/>
              </a:lnSpc>
              <a:spcBef>
                <a:spcPct val="0"/>
              </a:spcBef>
              <a:buFontTx/>
              <a:buNone/>
            </a:pPr>
            <a:r>
              <a:rPr lang="en-US" sz="1800" dirty="0">
                <a:latin typeface="Lucida Console" charset="0"/>
                <a:ea typeface="ＭＳ Ｐゴシック" charset="0"/>
                <a:cs typeface="ＭＳ Ｐゴシック" charset="0"/>
              </a:rPr>
              <a:t>  PRIMARY KEY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bid, day),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FOREIGN KEY</a:t>
            </a: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REFERENCES Sailors, </a:t>
            </a:r>
          </a:p>
          <a:p>
            <a:pPr>
              <a:lnSpc>
                <a:spcPct val="90000"/>
              </a:lnSpc>
              <a:spcBef>
                <a:spcPct val="0"/>
              </a:spcBef>
              <a:buFontTx/>
              <a:buNone/>
            </a:pPr>
            <a:r>
              <a:rPr lang="en-US" sz="1800" dirty="0">
                <a:latin typeface="Lucida Console" charset="0"/>
                <a:ea typeface="ＭＳ Ｐゴシック" charset="0"/>
                <a:cs typeface="ＭＳ Ｐゴシック" charset="0"/>
              </a:rPr>
              <a:t>  FOREIGN KEY (bid) REFERENCES Boats)</a:t>
            </a:r>
            <a:r>
              <a:rPr lang="en-US" sz="1800" dirty="0">
                <a:solidFill>
                  <a:schemeClr val="accent5"/>
                </a:solidFill>
                <a:latin typeface="Lucida Console" charset="0"/>
                <a:ea typeface="ＭＳ Ｐゴシック" charset="0"/>
                <a:cs typeface="ＭＳ Ｐゴシック" charset="0"/>
              </a:rPr>
              <a:t>;</a:t>
            </a:r>
          </a:p>
          <a:p>
            <a:pPr>
              <a:lnSpc>
                <a:spcPct val="90000"/>
              </a:lnSpc>
            </a:pPr>
            <a:endParaRPr lang="en-US" sz="1800" dirty="0">
              <a:latin typeface="Lucida Console" charset="0"/>
              <a:ea typeface="ＭＳ Ｐゴシック" charset="0"/>
              <a:cs typeface="ＭＳ Ｐゴシック" charset="0"/>
            </a:endParaRPr>
          </a:p>
        </p:txBody>
      </p:sp>
      <p:graphicFrame>
        <p:nvGraphicFramePr>
          <p:cNvPr id="95278" name="Group 46"/>
          <p:cNvGraphicFramePr>
            <a:graphicFrameLocks noGrp="1"/>
          </p:cNvGraphicFramePr>
          <p:nvPr>
            <p:extLst/>
          </p:nvPr>
        </p:nvGraphicFramePr>
        <p:xfrm>
          <a:off x="2316271" y="1145196"/>
          <a:ext cx="3200400" cy="1341440"/>
        </p:xfrm>
        <a:graphic>
          <a:graphicData uri="http://schemas.openxmlformats.org/drawingml/2006/table">
            <a:tbl>
              <a:tblPr/>
              <a:tblGrid>
                <a:gridCol w="609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sid</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sname</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rating</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age</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Fred</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7</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22</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Jim</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39</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3</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Nancy</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8</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rPr>
                        <a:t>27</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5302" name="Group 70"/>
          <p:cNvGraphicFramePr>
            <a:graphicFrameLocks noGrp="1"/>
          </p:cNvGraphicFramePr>
          <p:nvPr>
            <p:extLst/>
          </p:nvPr>
        </p:nvGraphicFramePr>
        <p:xfrm>
          <a:off x="2316271" y="3050196"/>
          <a:ext cx="3200400" cy="1341440"/>
        </p:xfrm>
        <a:graphic>
          <a:graphicData uri="http://schemas.openxmlformats.org/drawingml/2006/table">
            <a:tbl>
              <a:tblPr/>
              <a:tblGrid>
                <a:gridCol w="800100">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gridCol w="925512">
                  <a:extLst>
                    <a:ext uri="{9D8B030D-6E8A-4147-A177-3AD203B41FA5}">
                      <a16:colId xmlns:a16="http://schemas.microsoft.com/office/drawing/2014/main" val="20002"/>
                    </a:ext>
                  </a:extLst>
                </a:gridCol>
              </a:tblGrid>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bid</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bname</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color</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101</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Nina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red</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Pinta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blue</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103</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Santa Maria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red</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5322" name="Group 90"/>
          <p:cNvGraphicFramePr>
            <a:graphicFrameLocks noGrp="1"/>
          </p:cNvGraphicFramePr>
          <p:nvPr>
            <p:extLst/>
          </p:nvPr>
        </p:nvGraphicFramePr>
        <p:xfrm>
          <a:off x="2316271" y="5183796"/>
          <a:ext cx="3200400" cy="1028700"/>
        </p:xfrm>
        <a:graphic>
          <a:graphicData uri="http://schemas.openxmlformats.org/drawingml/2006/table">
            <a:tbl>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sid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bid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day</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9/12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9/13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95324" name="AutoShape 92"/>
          <p:cNvCxnSpPr>
            <a:cxnSpLocks noChangeShapeType="1"/>
          </p:cNvCxnSpPr>
          <p:nvPr/>
        </p:nvCxnSpPr>
        <p:spPr bwMode="auto">
          <a:xfrm rot="10800000" flipH="1">
            <a:off x="2316271" y="1313472"/>
            <a:ext cx="1588" cy="4041775"/>
          </a:xfrm>
          <a:prstGeom prst="curvedConnector3">
            <a:avLst>
              <a:gd name="adj1" fmla="val -25500009"/>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95326" name="AutoShape 94"/>
          <p:cNvCxnSpPr>
            <a:cxnSpLocks noChangeShapeType="1"/>
          </p:cNvCxnSpPr>
          <p:nvPr/>
        </p:nvCxnSpPr>
        <p:spPr bwMode="auto">
          <a:xfrm rot="5400000" flipH="1">
            <a:off x="2249596" y="3516921"/>
            <a:ext cx="2133600" cy="1200150"/>
          </a:xfrm>
          <a:prstGeom prst="curvedConnector3">
            <a:avLst>
              <a:gd name="adj1" fmla="val 110713"/>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sp>
        <p:nvSpPr>
          <p:cNvPr id="2" name="TextBox 1"/>
          <p:cNvSpPr txBox="1"/>
          <p:nvPr/>
        </p:nvSpPr>
        <p:spPr>
          <a:xfrm>
            <a:off x="9561403" y="978400"/>
            <a:ext cx="2129109" cy="646331"/>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Columns have</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names</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and </a:t>
            </a: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types</a:t>
            </a:r>
          </a:p>
        </p:txBody>
      </p:sp>
      <p:sp>
        <p:nvSpPr>
          <p:cNvPr id="11" name="TextBox 10"/>
          <p:cNvSpPr txBox="1"/>
          <p:nvPr/>
        </p:nvSpPr>
        <p:spPr>
          <a:xfrm>
            <a:off x="10180162" y="1896679"/>
            <a:ext cx="1510350" cy="92333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Specify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Primary Key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column(s)</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10141690" y="3206566"/>
            <a:ext cx="1548822" cy="92333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Specify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Foreign Key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relationships</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cxnSp>
        <p:nvCxnSpPr>
          <p:cNvPr id="4" name="Straight Arrow Connector 3"/>
          <p:cNvCxnSpPr/>
          <p:nvPr/>
        </p:nvCxnSpPr>
        <p:spPr>
          <a:xfrm flipH="1" flipV="1">
            <a:off x="7202161" y="1972286"/>
            <a:ext cx="2939529" cy="386058"/>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8162693" y="978401"/>
            <a:ext cx="1728439" cy="32316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984273" y="3668231"/>
            <a:ext cx="2195890" cy="151556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24" name="TextBox 23"/>
          <p:cNvSpPr txBox="1"/>
          <p:nvPr/>
        </p:nvSpPr>
        <p:spPr>
          <a:xfrm>
            <a:off x="9709504" y="5799091"/>
            <a:ext cx="2175597" cy="646331"/>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Semicolon</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at</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end of command</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cxnSp>
        <p:nvCxnSpPr>
          <p:cNvPr id="25" name="Straight Arrow Connector 24"/>
          <p:cNvCxnSpPr/>
          <p:nvPr/>
        </p:nvCxnSpPr>
        <p:spPr>
          <a:xfrm flipV="1">
            <a:off x="11084311" y="5574138"/>
            <a:ext cx="200722" cy="24801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2844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BBF6DB-623C-1C49-AADD-DD97B722CB67}"/>
              </a:ext>
            </a:extLst>
          </p:cNvPr>
          <p:cNvSpPr>
            <a:spLocks noGrp="1"/>
          </p:cNvSpPr>
          <p:nvPr>
            <p:ph type="title"/>
          </p:nvPr>
        </p:nvSpPr>
        <p:spPr>
          <a:xfrm>
            <a:off x="628650" y="184578"/>
            <a:ext cx="10515600" cy="1849889"/>
          </a:xfrm>
        </p:spPr>
        <p:txBody>
          <a:bodyPr/>
          <a:lstStyle/>
          <a:p>
            <a:r>
              <a:rPr lang="en-US" dirty="0"/>
              <a:t>REST APIs</a:t>
            </a:r>
          </a:p>
        </p:txBody>
      </p:sp>
      <p:sp>
        <p:nvSpPr>
          <p:cNvPr id="2" name="TextBox 1">
            <a:extLst>
              <a:ext uri="{FF2B5EF4-FFF2-40B4-BE49-F238E27FC236}">
                <a16:creationId xmlns:a16="http://schemas.microsoft.com/office/drawing/2014/main" id="{D3C3E9DA-B6A4-534A-9703-0EABB27E8BBD}"/>
              </a:ext>
            </a:extLst>
          </p:cNvPr>
          <p:cNvSpPr txBox="1"/>
          <p:nvPr/>
        </p:nvSpPr>
        <p:spPr>
          <a:xfrm>
            <a:off x="2711290" y="2571725"/>
            <a:ext cx="6104556" cy="1631216"/>
          </a:xfrm>
          <a:prstGeom prst="rect">
            <a:avLst/>
          </a:prstGeom>
        </p:spPr>
        <p:txBody>
          <a:bodyPr wrap="none" rtlCol="0">
            <a:spAutoFit/>
          </a:bodyPr>
          <a:lstStyle/>
          <a:p>
            <a:r>
              <a:rPr lang="en-US" sz="2000" dirty="0">
                <a:solidFill>
                  <a:schemeClr val="bg1"/>
                </a:solidFill>
              </a:rPr>
              <a:t>GET	/website/images	Get all images</a:t>
            </a:r>
          </a:p>
          <a:p>
            <a:r>
              <a:rPr lang="en-US" sz="2000" dirty="0">
                <a:solidFill>
                  <a:schemeClr val="bg1"/>
                </a:solidFill>
              </a:rPr>
              <a:t>POST	/website/images	Add an image</a:t>
            </a:r>
          </a:p>
          <a:p>
            <a:r>
              <a:rPr lang="en-US" sz="2000" dirty="0">
                <a:solidFill>
                  <a:schemeClr val="bg1"/>
                </a:solidFill>
              </a:rPr>
              <a:t>GET	/website/images/{id}	Get a an image</a:t>
            </a:r>
          </a:p>
          <a:p>
            <a:r>
              <a:rPr lang="en-US" sz="2000" dirty="0">
                <a:solidFill>
                  <a:schemeClr val="bg1"/>
                </a:solidFill>
              </a:rPr>
              <a:t>PUT	/website/images/{id}	Update an image</a:t>
            </a:r>
          </a:p>
          <a:p>
            <a:r>
              <a:rPr lang="en-US" sz="2000" dirty="0">
                <a:solidFill>
                  <a:schemeClr val="bg1"/>
                </a:solidFill>
              </a:rPr>
              <a:t>DELETE	/website/images/{id}	Delete an image</a:t>
            </a:r>
          </a:p>
        </p:txBody>
      </p:sp>
      <p:grpSp>
        <p:nvGrpSpPr>
          <p:cNvPr id="7" name="Group 6">
            <a:extLst>
              <a:ext uri="{FF2B5EF4-FFF2-40B4-BE49-F238E27FC236}">
                <a16:creationId xmlns:a16="http://schemas.microsoft.com/office/drawing/2014/main" id="{228D9B8B-B10E-0A40-940C-2CFA76F235A3}"/>
              </a:ext>
            </a:extLst>
          </p:cNvPr>
          <p:cNvGrpSpPr/>
          <p:nvPr/>
        </p:nvGrpSpPr>
        <p:grpSpPr>
          <a:xfrm>
            <a:off x="851050" y="3312472"/>
            <a:ext cx="1364342" cy="1857829"/>
            <a:chOff x="1349829" y="2198914"/>
            <a:chExt cx="1364342" cy="1857829"/>
          </a:xfrm>
          <a:noFill/>
        </p:grpSpPr>
        <p:sp>
          <p:nvSpPr>
            <p:cNvPr id="8" name="Rounded Rectangle 7">
              <a:extLst>
                <a:ext uri="{FF2B5EF4-FFF2-40B4-BE49-F238E27FC236}">
                  <a16:creationId xmlns:a16="http://schemas.microsoft.com/office/drawing/2014/main" id="{85B88E27-4589-2B44-8224-3315E34B1702}"/>
                </a:ext>
              </a:extLst>
            </p:cNvPr>
            <p:cNvSpPr/>
            <p:nvPr/>
          </p:nvSpPr>
          <p:spPr>
            <a:xfrm>
              <a:off x="1349829" y="2198914"/>
              <a:ext cx="1364342" cy="1857829"/>
            </a:xfrm>
            <a:prstGeom prst="roundRect">
              <a:avLst>
                <a:gd name="adj" fmla="val 11880"/>
              </a:avLst>
            </a:prstGeom>
            <a:grp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C95FEAE-B508-334B-8650-735E78604807}"/>
                </a:ext>
              </a:extLst>
            </p:cNvPr>
            <p:cNvSpPr/>
            <p:nvPr/>
          </p:nvSpPr>
          <p:spPr>
            <a:xfrm>
              <a:off x="1372056" y="2273775"/>
              <a:ext cx="1319888" cy="1734147"/>
            </a:xfrm>
            <a:prstGeom prst="roundRect">
              <a:avLst>
                <a:gd name="adj" fmla="val 11880"/>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2360B5C-14AD-9640-BEF7-E270A1DCA4F4}"/>
                </a:ext>
              </a:extLst>
            </p:cNvPr>
            <p:cNvSpPr/>
            <p:nvPr/>
          </p:nvSpPr>
          <p:spPr>
            <a:xfrm>
              <a:off x="2021177" y="2213485"/>
              <a:ext cx="45719" cy="45719"/>
            </a:xfrm>
            <a:prstGeom prst="ellipse">
              <a:avLst/>
            </a:prstGeom>
            <a:grp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F3C5B33-AE3B-EF4F-BA16-AD1D585BD255}"/>
              </a:ext>
            </a:extLst>
          </p:cNvPr>
          <p:cNvGrpSpPr/>
          <p:nvPr/>
        </p:nvGrpSpPr>
        <p:grpSpPr>
          <a:xfrm>
            <a:off x="9042312" y="3504853"/>
            <a:ext cx="2642047" cy="1722598"/>
            <a:chOff x="7157259" y="2969492"/>
            <a:chExt cx="4347556" cy="2834578"/>
          </a:xfrm>
          <a:noFill/>
        </p:grpSpPr>
        <p:sp>
          <p:nvSpPr>
            <p:cNvPr id="12" name="Cloud 11">
              <a:extLst>
                <a:ext uri="{FF2B5EF4-FFF2-40B4-BE49-F238E27FC236}">
                  <a16:creationId xmlns:a16="http://schemas.microsoft.com/office/drawing/2014/main" id="{10C38249-D0BA-7541-A94C-D55EDEF19610}"/>
                </a:ext>
              </a:extLst>
            </p:cNvPr>
            <p:cNvSpPr/>
            <p:nvPr/>
          </p:nvSpPr>
          <p:spPr>
            <a:xfrm>
              <a:off x="7157259" y="3656545"/>
              <a:ext cx="4347556" cy="2147525"/>
            </a:xfrm>
            <a:prstGeom prst="cloud">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40302C8D-EB7D-B049-A6E3-D1444CF519F7}"/>
                </a:ext>
              </a:extLst>
            </p:cNvPr>
            <p:cNvGrpSpPr/>
            <p:nvPr/>
          </p:nvGrpSpPr>
          <p:grpSpPr>
            <a:xfrm>
              <a:off x="7795842" y="2969492"/>
              <a:ext cx="3066911" cy="2110229"/>
              <a:chOff x="7056009" y="2607496"/>
              <a:chExt cx="3066911" cy="2110229"/>
            </a:xfrm>
            <a:grpFill/>
          </p:grpSpPr>
          <p:grpSp>
            <p:nvGrpSpPr>
              <p:cNvPr id="14" name="Group 13">
                <a:extLst>
                  <a:ext uri="{FF2B5EF4-FFF2-40B4-BE49-F238E27FC236}">
                    <a16:creationId xmlns:a16="http://schemas.microsoft.com/office/drawing/2014/main" id="{B5AAA290-D423-BE48-B1B0-C412BE74BB58}"/>
                  </a:ext>
                </a:extLst>
              </p:cNvPr>
              <p:cNvGrpSpPr/>
              <p:nvPr/>
            </p:nvGrpSpPr>
            <p:grpSpPr>
              <a:xfrm>
                <a:off x="7428666" y="2607496"/>
                <a:ext cx="2694254" cy="1684177"/>
                <a:chOff x="7428666" y="2607496"/>
                <a:chExt cx="2694254" cy="1684177"/>
              </a:xfrm>
              <a:grpFill/>
            </p:grpSpPr>
            <p:sp>
              <p:nvSpPr>
                <p:cNvPr id="19" name="Cube 18">
                  <a:extLst>
                    <a:ext uri="{FF2B5EF4-FFF2-40B4-BE49-F238E27FC236}">
                      <a16:creationId xmlns:a16="http://schemas.microsoft.com/office/drawing/2014/main" id="{1EC37B4B-2600-F34E-A742-7635329B757A}"/>
                    </a:ext>
                  </a:extLst>
                </p:cNvPr>
                <p:cNvSpPr/>
                <p:nvPr/>
              </p:nvSpPr>
              <p:spPr>
                <a:xfrm>
                  <a:off x="7428666" y="2607498"/>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B966479D-D891-6847-9969-48A8C5702B13}"/>
                    </a:ext>
                  </a:extLst>
                </p:cNvPr>
                <p:cNvSpPr/>
                <p:nvPr/>
              </p:nvSpPr>
              <p:spPr>
                <a:xfrm>
                  <a:off x="8288558" y="2607497"/>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01689CBF-A440-8D4C-871C-E156508A5811}"/>
                    </a:ext>
                  </a:extLst>
                </p:cNvPr>
                <p:cNvSpPr/>
                <p:nvPr/>
              </p:nvSpPr>
              <p:spPr>
                <a:xfrm>
                  <a:off x="9148450" y="2607496"/>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8117FDB-DDEE-6A46-AD9A-41AC98892C0E}"/>
                  </a:ext>
                </a:extLst>
              </p:cNvPr>
              <p:cNvGrpSpPr/>
              <p:nvPr/>
            </p:nvGrpSpPr>
            <p:grpSpPr>
              <a:xfrm>
                <a:off x="7056009" y="3033548"/>
                <a:ext cx="2694254" cy="1684177"/>
                <a:chOff x="7428666" y="2607496"/>
                <a:chExt cx="2694254" cy="1684177"/>
              </a:xfrm>
              <a:grpFill/>
            </p:grpSpPr>
            <p:sp>
              <p:nvSpPr>
                <p:cNvPr id="16" name="Cube 15">
                  <a:extLst>
                    <a:ext uri="{FF2B5EF4-FFF2-40B4-BE49-F238E27FC236}">
                      <a16:creationId xmlns:a16="http://schemas.microsoft.com/office/drawing/2014/main" id="{2AB7187F-879F-AC47-A382-61D27048EBE6}"/>
                    </a:ext>
                  </a:extLst>
                </p:cNvPr>
                <p:cNvSpPr/>
                <p:nvPr/>
              </p:nvSpPr>
              <p:spPr>
                <a:xfrm>
                  <a:off x="7428666" y="2607498"/>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851A9993-364D-3243-A0CA-2B53B9EA415D}"/>
                    </a:ext>
                  </a:extLst>
                </p:cNvPr>
                <p:cNvSpPr/>
                <p:nvPr/>
              </p:nvSpPr>
              <p:spPr>
                <a:xfrm>
                  <a:off x="8288558" y="2607497"/>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0A1EC520-B286-7F46-967A-15A53C50F031}"/>
                    </a:ext>
                  </a:extLst>
                </p:cNvPr>
                <p:cNvSpPr/>
                <p:nvPr/>
              </p:nvSpPr>
              <p:spPr>
                <a:xfrm>
                  <a:off x="9148450" y="2607496"/>
                  <a:ext cx="974470" cy="1684175"/>
                </a:xfrm>
                <a:prstGeom prst="cube">
                  <a:avLst/>
                </a:prstGeom>
                <a:solidFill>
                  <a:schemeClr val="accent1"/>
                </a:solidFill>
                <a:ln>
                  <a:solidFill>
                    <a:schemeClr val="bg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D7076D3B-D662-994C-AAC5-8C5096E75F06}"/>
              </a:ext>
            </a:extLst>
          </p:cNvPr>
          <p:cNvSpPr txBox="1"/>
          <p:nvPr/>
        </p:nvSpPr>
        <p:spPr>
          <a:xfrm>
            <a:off x="873277" y="5227451"/>
            <a:ext cx="1196161" cy="523220"/>
          </a:xfrm>
          <a:prstGeom prst="rect">
            <a:avLst/>
          </a:prstGeom>
        </p:spPr>
        <p:txBody>
          <a:bodyPr wrap="none" rtlCol="0">
            <a:spAutoFit/>
          </a:bodyPr>
          <a:lstStyle/>
          <a:p>
            <a:r>
              <a:rPr lang="en-US" sz="2800" dirty="0">
                <a:solidFill>
                  <a:schemeClr val="bg1"/>
                </a:solidFill>
              </a:rPr>
              <a:t>Client</a:t>
            </a:r>
          </a:p>
        </p:txBody>
      </p:sp>
      <p:sp>
        <p:nvSpPr>
          <p:cNvPr id="22" name="TextBox 21">
            <a:extLst>
              <a:ext uri="{FF2B5EF4-FFF2-40B4-BE49-F238E27FC236}">
                <a16:creationId xmlns:a16="http://schemas.microsoft.com/office/drawing/2014/main" id="{50A6710E-0039-494F-BD3F-1FBB225ACE19}"/>
              </a:ext>
            </a:extLst>
          </p:cNvPr>
          <p:cNvSpPr txBox="1"/>
          <p:nvPr/>
        </p:nvSpPr>
        <p:spPr>
          <a:xfrm>
            <a:off x="9726481" y="5227451"/>
            <a:ext cx="1245854" cy="523220"/>
          </a:xfrm>
          <a:prstGeom prst="rect">
            <a:avLst/>
          </a:prstGeom>
        </p:spPr>
        <p:txBody>
          <a:bodyPr wrap="none" rtlCol="0">
            <a:spAutoFit/>
          </a:bodyPr>
          <a:lstStyle/>
          <a:p>
            <a:r>
              <a:rPr lang="en-US" sz="2800" dirty="0">
                <a:solidFill>
                  <a:schemeClr val="bg1"/>
                </a:solidFill>
              </a:rPr>
              <a:t>Server</a:t>
            </a:r>
          </a:p>
        </p:txBody>
      </p:sp>
      <p:sp>
        <p:nvSpPr>
          <p:cNvPr id="4" name="Right Arrow 3">
            <a:extLst>
              <a:ext uri="{FF2B5EF4-FFF2-40B4-BE49-F238E27FC236}">
                <a16:creationId xmlns:a16="http://schemas.microsoft.com/office/drawing/2014/main" id="{459D84BA-FD02-094F-B173-213A444FCB05}"/>
              </a:ext>
            </a:extLst>
          </p:cNvPr>
          <p:cNvSpPr/>
          <p:nvPr/>
        </p:nvSpPr>
        <p:spPr>
          <a:xfrm>
            <a:off x="3417258" y="4369899"/>
            <a:ext cx="4258741" cy="258916"/>
          </a:xfrm>
          <a:prstGeom prst="rightArrow">
            <a:avLst/>
          </a:prstGeom>
          <a:no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92B8AB58-7D86-0447-BEDF-532DED875D74}"/>
              </a:ext>
            </a:extLst>
          </p:cNvPr>
          <p:cNvSpPr/>
          <p:nvPr/>
        </p:nvSpPr>
        <p:spPr>
          <a:xfrm rot="10800000">
            <a:off x="3386383" y="4740199"/>
            <a:ext cx="4258741" cy="258916"/>
          </a:xfrm>
          <a:prstGeom prst="rightArrow">
            <a:avLst/>
          </a:prstGeom>
          <a:no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07A90E-253B-ED49-9A68-7B1781A7B359}"/>
              </a:ext>
            </a:extLst>
          </p:cNvPr>
          <p:cNvSpPr txBox="1"/>
          <p:nvPr/>
        </p:nvSpPr>
        <p:spPr>
          <a:xfrm>
            <a:off x="1897964" y="2215662"/>
            <a:ext cx="1210588" cy="369332"/>
          </a:xfrm>
          <a:prstGeom prst="rect">
            <a:avLst/>
          </a:prstGeom>
        </p:spPr>
        <p:txBody>
          <a:bodyPr wrap="none" rtlCol="0">
            <a:spAutoFit/>
          </a:bodyPr>
          <a:lstStyle/>
          <a:p>
            <a:r>
              <a:rPr lang="en-US" dirty="0">
                <a:solidFill>
                  <a:schemeClr val="bg1"/>
                </a:solidFill>
              </a:rPr>
              <a:t>Example:</a:t>
            </a:r>
          </a:p>
        </p:txBody>
      </p:sp>
    </p:spTree>
    <p:extLst>
      <p:ext uri="{BB962C8B-B14F-4D97-AF65-F5344CB8AC3E}">
        <p14:creationId xmlns:p14="http://schemas.microsoft.com/office/powerpoint/2010/main" val="86995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SQL Types </a:t>
            </a:r>
            <a:r>
              <a:rPr lang="en-US" sz="1800" dirty="0"/>
              <a:t>(there are others...)</a:t>
            </a:r>
            <a:endParaRPr lang="en-US" dirty="0"/>
          </a:p>
        </p:txBody>
      </p:sp>
      <p:sp>
        <p:nvSpPr>
          <p:cNvPr id="3" name="Content Placeholder 2"/>
          <p:cNvSpPr>
            <a:spLocks noGrp="1"/>
          </p:cNvSpPr>
          <p:nvPr>
            <p:ph idx="1"/>
          </p:nvPr>
        </p:nvSpPr>
        <p:spPr/>
        <p:txBody>
          <a:bodyPr>
            <a:normAutofit lnSpcReduction="10000"/>
          </a:bodyPr>
          <a:lstStyle/>
          <a:p>
            <a:r>
              <a:rPr lang="en-US" b="1" dirty="0"/>
              <a:t>CHAR(size)</a:t>
            </a:r>
            <a:r>
              <a:rPr lang="en-US" dirty="0"/>
              <a:t>: Fixed number of characters</a:t>
            </a:r>
          </a:p>
          <a:p>
            <a:r>
              <a:rPr lang="en-US" b="1" dirty="0"/>
              <a:t>TEXT</a:t>
            </a:r>
            <a:r>
              <a:rPr lang="en-US" dirty="0"/>
              <a:t>: Arbitrary number of character strings</a:t>
            </a:r>
          </a:p>
          <a:p>
            <a:r>
              <a:rPr lang="en-US" b="1" dirty="0"/>
              <a:t>INTEGER &amp; BIGINT</a:t>
            </a:r>
            <a:r>
              <a:rPr lang="en-US" dirty="0"/>
              <a:t>: Integers of various sizes</a:t>
            </a:r>
          </a:p>
          <a:p>
            <a:r>
              <a:rPr lang="en-US" b="1" dirty="0"/>
              <a:t>REAL &amp; DOUBLE PRECISION</a:t>
            </a:r>
            <a:r>
              <a:rPr lang="en-US" dirty="0"/>
              <a:t>: Floating point numbers</a:t>
            </a:r>
          </a:p>
          <a:p>
            <a:r>
              <a:rPr lang="en-US" b="1" dirty="0"/>
              <a:t>DATE &amp; DATETIME</a:t>
            </a:r>
            <a:r>
              <a:rPr lang="en-US" dirty="0"/>
              <a:t>: Date and </a:t>
            </a:r>
            <a:r>
              <a:rPr lang="en-US" dirty="0" err="1"/>
              <a:t>Date+Time</a:t>
            </a:r>
            <a:r>
              <a:rPr lang="en-US" dirty="0"/>
              <a:t> formats</a:t>
            </a:r>
          </a:p>
          <a:p>
            <a:pPr marL="14287" indent="0">
              <a:buNone/>
            </a:pPr>
            <a:endParaRPr lang="en-US" dirty="0"/>
          </a:p>
          <a:p>
            <a:pPr marL="14287" indent="0">
              <a:buNone/>
            </a:pPr>
            <a:r>
              <a:rPr lang="en-US" dirty="0"/>
              <a:t>See documentation for database system (e.g., </a:t>
            </a:r>
            <a:r>
              <a:rPr lang="en-US" dirty="0">
                <a:hlinkClick r:id="rId2"/>
              </a:rPr>
              <a:t>Postgres</a:t>
            </a:r>
            <a:r>
              <a:rPr lang="en-US" dirty="0"/>
              <a:t>)</a:t>
            </a:r>
          </a:p>
          <a:p>
            <a:pPr marL="14287" indent="0">
              <a:buNone/>
            </a:pPr>
            <a:endParaRPr lang="en-US" dirty="0"/>
          </a:p>
        </p:txBody>
      </p:sp>
    </p:spTree>
    <p:extLst>
      <p:ext uri="{BB962C8B-B14F-4D97-AF65-F5344CB8AC3E}">
        <p14:creationId xmlns:p14="http://schemas.microsoft.com/office/powerpoint/2010/main" val="2598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Creating Tables</a:t>
            </a:r>
          </a:p>
        </p:txBody>
      </p:sp>
      <p:sp>
        <p:nvSpPr>
          <p:cNvPr id="3" name="TextBox 2"/>
          <p:cNvSpPr txBox="1"/>
          <p:nvPr/>
        </p:nvSpPr>
        <p:spPr>
          <a:xfrm>
            <a:off x="492026" y="1895707"/>
            <a:ext cx="7186583" cy="175432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CREATE TABLE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name TEXT PRIMARY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REAL CHECK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&gt;= 0.0 and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&lt;= 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age INTEGER,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gender CHAR);</a:t>
            </a:r>
          </a:p>
        </p:txBody>
      </p:sp>
      <p:sp>
        <p:nvSpPr>
          <p:cNvPr id="11" name="Rounded Rectangular Callout 10"/>
          <p:cNvSpPr/>
          <p:nvPr/>
        </p:nvSpPr>
        <p:spPr>
          <a:xfrm>
            <a:off x="3125688" y="3898048"/>
            <a:ext cx="2813149" cy="713678"/>
          </a:xfrm>
          <a:prstGeom prst="wedgeRoundRectCallout">
            <a:avLst>
              <a:gd name="adj1" fmla="val -44868"/>
              <a:gd name="adj2" fmla="val -192477"/>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Imposing </a:t>
            </a:r>
            <a:r>
              <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rPr>
              <a:t>Integrity Constraints</a:t>
            </a: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TextBox 12"/>
          <p:cNvSpPr txBox="1"/>
          <p:nvPr/>
        </p:nvSpPr>
        <p:spPr>
          <a:xfrm>
            <a:off x="1148576" y="4815815"/>
            <a:ext cx="359585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Useful to ensure data quality</a:t>
            </a:r>
            <a:r>
              <a:rPr kumimoji="0" lang="mr-IN" sz="18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pic>
        <p:nvPicPr>
          <p:cNvPr id="7" name="Picture 6">
            <a:extLst>
              <a:ext uri="{FF2B5EF4-FFF2-40B4-BE49-F238E27FC236}">
                <a16:creationId xmlns:a16="http://schemas.microsoft.com/office/drawing/2014/main" id="{6F4F17B2-AD4B-6D4E-A6FD-841C4E79583A}"/>
              </a:ext>
            </a:extLst>
          </p:cNvPr>
          <p:cNvPicPr>
            <a:picLocks noChangeAspect="1"/>
          </p:cNvPicPr>
          <p:nvPr/>
        </p:nvPicPr>
        <p:blipFill>
          <a:blip r:embed="rId2"/>
          <a:stretch>
            <a:fillRect/>
          </a:stretch>
        </p:blipFill>
        <p:spPr>
          <a:xfrm>
            <a:off x="6911545" y="571977"/>
            <a:ext cx="5358696" cy="4401786"/>
          </a:xfrm>
          <a:prstGeom prst="rect">
            <a:avLst/>
          </a:prstGeom>
        </p:spPr>
      </p:pic>
    </p:spTree>
    <p:extLst>
      <p:ext uri="{BB962C8B-B14F-4D97-AF65-F5344CB8AC3E}">
        <p14:creationId xmlns:p14="http://schemas.microsoft.com/office/powerpoint/2010/main" val="374934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Records into a Table</a:t>
            </a:r>
          </a:p>
        </p:txBody>
      </p:sp>
      <p:sp>
        <p:nvSpPr>
          <p:cNvPr id="3" name="Rectangle 2"/>
          <p:cNvSpPr/>
          <p:nvPr/>
        </p:nvSpPr>
        <p:spPr>
          <a:xfrm>
            <a:off x="552450" y="1733113"/>
            <a:ext cx="8426605"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INSERT INTO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VALUES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('Sergey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Brin</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2.8, 40, 'CS', 'M'),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Danah</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Boyd', 3.9, 35, 'CS',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('Bill Gates', 1.0, 60, 'CS',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('Hillary Mason', 4.0, 35, 'DATASCI',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('Mike Olson', 3.7, 50, 'CS',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('Mark Zuckerberg', 4.0, 30, 'CS',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(‘Sheryl Sandberg', 4.0, 47, 'BUSINESS',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('Susan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Wojcicki</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4.0, 46, 'BUSINESS',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('Marissa Meyer', 4.0, 45, 'BUSINESS',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onsolas" charset="0"/>
                <a:ea typeface="Consolas" charset="0"/>
                <a:cs typeface="Consolas" charset="0"/>
              </a:rPr>
              <a:t>-- This is a comment.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onsolas" charset="0"/>
                <a:ea typeface="Consolas" charset="0"/>
                <a:cs typeface="Consolas" charset="0"/>
              </a:rPr>
              <a:t>-- Does the order matter?</a:t>
            </a:r>
          </a:p>
        </p:txBody>
      </p:sp>
      <p:sp>
        <p:nvSpPr>
          <p:cNvPr id="4" name="TextBox 3"/>
          <p:cNvSpPr txBox="1"/>
          <p:nvPr/>
        </p:nvSpPr>
        <p:spPr>
          <a:xfrm>
            <a:off x="7999588" y="2708390"/>
            <a:ext cx="3554934" cy="19082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Fields must be entered in order (</a:t>
            </a: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record)</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Comma between records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Must use the single quote (</a:t>
            </a:r>
            <a:r>
              <a:rPr kumimoji="0" lang="en-US" sz="2800" b="0" i="0" u="none" strike="noStrike" kern="1200" cap="none" spc="0" normalizeH="0" baseline="0" noProof="0" dirty="0">
                <a:ln>
                  <a:noFill/>
                </a:ln>
                <a:solidFill>
                  <a:srgbClr val="000000"/>
                </a:solidFill>
                <a:effectLst/>
                <a:uLnTx/>
                <a:uFillTx/>
                <a:latin typeface="Menlo" charset="0"/>
                <a:ea typeface="Menlo" charset="0"/>
                <a:cs typeface="Menlo" charset="0"/>
              </a:rPr>
              <a:t>’</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for strings.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5" name="TextBox 4"/>
          <p:cNvSpPr txBox="1"/>
          <p:nvPr/>
        </p:nvSpPr>
        <p:spPr>
          <a:xfrm>
            <a:off x="3200608" y="1733113"/>
            <a:ext cx="550503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(name, </a:t>
            </a:r>
            <a:r>
              <a:rPr kumimoji="0" lang="en-US" sz="1800" b="0" i="0" u="none" strike="noStrike" kern="1200" cap="none" spc="0" normalizeH="0" baseline="0" noProof="0" dirty="0" err="1">
                <a:ln>
                  <a:noFill/>
                </a:ln>
                <a:solidFill>
                  <a:srgbClr val="4472C4"/>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 age, </a:t>
            </a:r>
            <a:r>
              <a:rPr kumimoji="0" lang="en-US" sz="1800" b="0" i="0" u="none" strike="noStrike" kern="1200" cap="none" spc="0" normalizeH="0" baseline="0" noProof="0" dirty="0" err="1">
                <a:ln>
                  <a:noFill/>
                </a:ln>
                <a:solidFill>
                  <a:srgbClr val="4472C4"/>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 gender)  </a:t>
            </a:r>
            <a:r>
              <a:rPr kumimoji="0" lang="en-US" sz="1800" b="0" i="0" u="none" strike="noStrike" kern="1200" cap="none" spc="0" normalizeH="0" baseline="0" noProof="0" dirty="0">
                <a:ln>
                  <a:noFill/>
                </a:ln>
                <a:solidFill>
                  <a:srgbClr val="4472C4"/>
                </a:solidFill>
                <a:effectLst/>
                <a:uLnTx/>
                <a:uFillTx/>
                <a:latin typeface="Century Gothic" panose="020F0302020204030204"/>
                <a:ea typeface="+mn-ea"/>
                <a:cs typeface="+mn-cs"/>
                <a:sym typeface="Wingdings"/>
              </a:rPr>
              <a:t></a:t>
            </a:r>
            <a:r>
              <a:rPr kumimoji="0" lang="en-US" sz="1800" b="0" i="0" u="none" strike="noStrike" kern="1200" cap="none" spc="0" normalizeH="0" baseline="0" noProof="0" dirty="0">
                <a:ln>
                  <a:noFill/>
                </a:ln>
                <a:solidFill>
                  <a:srgbClr val="4472C4"/>
                </a:solidFill>
                <a:effectLst/>
                <a:uLnTx/>
                <a:uFillTx/>
                <a:latin typeface="Century Gothic" panose="020F0302020204030204"/>
                <a:ea typeface="+mn-ea"/>
                <a:cs typeface="+mn-cs"/>
              </a:rPr>
              <a:t> Optional</a:t>
            </a:r>
          </a:p>
        </p:txBody>
      </p:sp>
      <p:sp>
        <p:nvSpPr>
          <p:cNvPr id="8" name="TextBox 7"/>
          <p:cNvSpPr txBox="1"/>
          <p:nvPr/>
        </p:nvSpPr>
        <p:spPr>
          <a:xfrm>
            <a:off x="3791416" y="5300646"/>
            <a:ext cx="506870"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No</a:t>
            </a:r>
          </a:p>
        </p:txBody>
      </p:sp>
    </p:spTree>
    <p:extLst>
      <p:ext uri="{BB962C8B-B14F-4D97-AF65-F5344CB8AC3E}">
        <p14:creationId xmlns:p14="http://schemas.microsoft.com/office/powerpoint/2010/main" val="16466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Deleting and Modifying Records</a:t>
            </a:r>
          </a:p>
        </p:txBody>
      </p:sp>
      <p:sp>
        <p:nvSpPr>
          <p:cNvPr id="4" name="Content Placeholder 3"/>
          <p:cNvSpPr>
            <a:spLocks noGrp="1"/>
          </p:cNvSpPr>
          <p:nvPr>
            <p:ph idx="1"/>
          </p:nvPr>
        </p:nvSpPr>
        <p:spPr>
          <a:xfrm>
            <a:off x="838200" y="1825625"/>
            <a:ext cx="10515600" cy="4642082"/>
          </a:xfrm>
        </p:spPr>
        <p:txBody>
          <a:bodyPr>
            <a:normAutofit/>
          </a:bodyPr>
          <a:lstStyle/>
          <a:p>
            <a:r>
              <a:rPr lang="en-US" dirty="0"/>
              <a:t>Records are deleted by specifying a condition:</a:t>
            </a:r>
          </a:p>
          <a:p>
            <a:endParaRPr lang="en-US" dirty="0"/>
          </a:p>
          <a:p>
            <a:endParaRPr lang="en-US" dirty="0"/>
          </a:p>
          <a:p>
            <a:r>
              <a:rPr lang="en-US" dirty="0"/>
              <a:t>Modifying records</a:t>
            </a:r>
          </a:p>
          <a:p>
            <a:endParaRPr lang="en-US" dirty="0"/>
          </a:p>
          <a:p>
            <a:endParaRPr lang="en-US" dirty="0"/>
          </a:p>
          <a:p>
            <a:r>
              <a:rPr lang="en-US" dirty="0"/>
              <a:t>Notice that there is no way to modify records by location</a:t>
            </a:r>
          </a:p>
        </p:txBody>
      </p:sp>
      <p:sp>
        <p:nvSpPr>
          <p:cNvPr id="3" name="TextBox 2"/>
          <p:cNvSpPr txBox="1"/>
          <p:nvPr/>
        </p:nvSpPr>
        <p:spPr>
          <a:xfrm>
            <a:off x="2163337" y="2408666"/>
            <a:ext cx="7244291"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DELETE FROM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LOWER(name)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sergey</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brin</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a:t>
            </a:r>
          </a:p>
        </p:txBody>
      </p:sp>
      <p:sp>
        <p:nvSpPr>
          <p:cNvPr id="6" name="Rounded Rectangular Callout 5"/>
          <p:cNvSpPr/>
          <p:nvPr/>
        </p:nvSpPr>
        <p:spPr>
          <a:xfrm>
            <a:off x="3869472" y="3385597"/>
            <a:ext cx="2430966" cy="345688"/>
          </a:xfrm>
          <a:prstGeom prst="wedgeRoundRectCallout">
            <a:avLst>
              <a:gd name="adj1" fmla="val -9365"/>
              <a:gd name="adj2" fmla="val -86706"/>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rPr>
              <a:t>String Function</a:t>
            </a:r>
          </a:p>
        </p:txBody>
      </p:sp>
      <p:sp>
        <p:nvSpPr>
          <p:cNvPr id="7" name="Rectangle 6"/>
          <p:cNvSpPr/>
          <p:nvPr/>
        </p:nvSpPr>
        <p:spPr>
          <a:xfrm>
            <a:off x="2163337" y="4449438"/>
            <a:ext cx="538480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UPDATE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SET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1.0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dept</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‘CS’;</a:t>
            </a:r>
          </a:p>
        </p:txBody>
      </p:sp>
    </p:spTree>
    <p:extLst>
      <p:ext uri="{BB962C8B-B14F-4D97-AF65-F5344CB8AC3E}">
        <p14:creationId xmlns:p14="http://schemas.microsoft.com/office/powerpoint/2010/main" val="25042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8CF29-9B2E-1840-ABE7-1261519F6141}"/>
              </a:ext>
            </a:extLst>
          </p:cNvPr>
          <p:cNvPicPr>
            <a:picLocks noChangeAspect="1"/>
          </p:cNvPicPr>
          <p:nvPr/>
        </p:nvPicPr>
        <p:blipFill>
          <a:blip r:embed="rId2"/>
          <a:stretch>
            <a:fillRect/>
          </a:stretch>
        </p:blipFill>
        <p:spPr>
          <a:xfrm>
            <a:off x="6801013" y="2065921"/>
            <a:ext cx="5358696" cy="4401786"/>
          </a:xfrm>
          <a:prstGeom prst="rect">
            <a:avLst/>
          </a:prstGeom>
        </p:spPr>
      </p:pic>
      <p:sp>
        <p:nvSpPr>
          <p:cNvPr id="2" name="Title 1"/>
          <p:cNvSpPr>
            <a:spLocks noGrp="1"/>
          </p:cNvSpPr>
          <p:nvPr>
            <p:ph type="title"/>
          </p:nvPr>
        </p:nvSpPr>
        <p:spPr/>
        <p:txBody>
          <a:bodyPr/>
          <a:lstStyle/>
          <a:p>
            <a:r>
              <a:rPr lang="en-US" dirty="0"/>
              <a:t>Deleting and Modifying Records</a:t>
            </a:r>
          </a:p>
        </p:txBody>
      </p:sp>
      <p:sp>
        <p:nvSpPr>
          <p:cNvPr id="4" name="Content Placeholder 3"/>
          <p:cNvSpPr>
            <a:spLocks noGrp="1"/>
          </p:cNvSpPr>
          <p:nvPr>
            <p:ph idx="1"/>
          </p:nvPr>
        </p:nvSpPr>
        <p:spPr>
          <a:xfrm>
            <a:off x="838200" y="1825625"/>
            <a:ext cx="10515600" cy="4642082"/>
          </a:xfrm>
        </p:spPr>
        <p:txBody>
          <a:bodyPr>
            <a:normAutofit/>
          </a:bodyPr>
          <a:lstStyle/>
          <a:p>
            <a:r>
              <a:rPr lang="en-US" dirty="0"/>
              <a:t>What is wrong with the following</a:t>
            </a:r>
          </a:p>
        </p:txBody>
      </p:sp>
      <p:sp>
        <p:nvSpPr>
          <p:cNvPr id="7" name="Rectangle 6"/>
          <p:cNvSpPr/>
          <p:nvPr/>
        </p:nvSpPr>
        <p:spPr>
          <a:xfrm>
            <a:off x="1416206" y="2542579"/>
            <a:ext cx="538480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UPDATE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SET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1.0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dept</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‘CS’;</a:t>
            </a:r>
          </a:p>
        </p:txBody>
      </p:sp>
      <p:sp>
        <p:nvSpPr>
          <p:cNvPr id="8" name="TextBox 7"/>
          <p:cNvSpPr txBox="1"/>
          <p:nvPr/>
        </p:nvSpPr>
        <p:spPr>
          <a:xfrm>
            <a:off x="334432" y="4408515"/>
            <a:ext cx="7313220" cy="175432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CREATE TABLE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name TEXT PRIMARY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FLOAT CHECK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&gt;= 0.0 and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&lt;= 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age INTEGER,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gender CHAR);</a:t>
            </a:r>
          </a:p>
        </p:txBody>
      </p:sp>
      <p:sp>
        <p:nvSpPr>
          <p:cNvPr id="5" name="Rounded Rectangle 4"/>
          <p:cNvSpPr/>
          <p:nvPr/>
        </p:nvSpPr>
        <p:spPr>
          <a:xfrm>
            <a:off x="9043639" y="2865863"/>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0" name="Rounded Rectangle 9"/>
          <p:cNvSpPr/>
          <p:nvPr/>
        </p:nvSpPr>
        <p:spPr>
          <a:xfrm>
            <a:off x="9043639" y="4146665"/>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1" name="Rounded Rectangle 10"/>
          <p:cNvSpPr/>
          <p:nvPr/>
        </p:nvSpPr>
        <p:spPr>
          <a:xfrm>
            <a:off x="9043639" y="4568414"/>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ounded Rectangle 11"/>
          <p:cNvSpPr/>
          <p:nvPr/>
        </p:nvSpPr>
        <p:spPr>
          <a:xfrm>
            <a:off x="2561063" y="4947556"/>
            <a:ext cx="4140820" cy="326971"/>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 name="Rounded Rectangular Callout 12"/>
          <p:cNvSpPr/>
          <p:nvPr/>
        </p:nvSpPr>
        <p:spPr>
          <a:xfrm>
            <a:off x="3792646" y="5644310"/>
            <a:ext cx="2964993" cy="1037062"/>
          </a:xfrm>
          <a:prstGeom prst="wedgeRoundRectCallout">
            <a:avLst>
              <a:gd name="adj1" fmla="val -24935"/>
              <a:gd name="adj2" fmla="val -79365"/>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entury Gothic" panose="020F0302020204030204"/>
              </a:rPr>
              <a:t>U</a:t>
            </a:r>
            <a:r>
              <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rPr>
              <a:t>pdate</a:t>
            </a: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 would violate </a:t>
            </a:r>
            <a:b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rPr>
              <a:t>Integrity Constraints</a:t>
            </a:r>
          </a:p>
        </p:txBody>
      </p:sp>
    </p:spTree>
    <p:extLst>
      <p:ext uri="{BB962C8B-B14F-4D97-AF65-F5344CB8AC3E}">
        <p14:creationId xmlns:p14="http://schemas.microsoft.com/office/powerpoint/2010/main" val="33873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Querying Tables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331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ea typeface="Osaka" charset="0"/>
                <a:cs typeface="Helvetica Neue Light"/>
              </a:rPr>
              <a:t>SQL DML:</a:t>
            </a:r>
            <a:br>
              <a:rPr lang="en-US" dirty="0">
                <a:ea typeface="Osaka" charset="0"/>
                <a:cs typeface="Helvetica Neue Light"/>
              </a:rPr>
            </a:br>
            <a:r>
              <a:rPr lang="en-US" dirty="0">
                <a:ea typeface="Osaka" charset="0"/>
                <a:cs typeface="Helvetica Neue Light"/>
              </a:rPr>
              <a:t>Basic Single-Table Queries</a:t>
            </a:r>
          </a:p>
        </p:txBody>
      </p:sp>
      <p:sp>
        <p:nvSpPr>
          <p:cNvPr id="18435" name="Rectangle 3"/>
          <p:cNvSpPr>
            <a:spLocks noGrp="1" noChangeArrowheads="1"/>
          </p:cNvSpPr>
          <p:nvPr>
            <p:ph idx="1"/>
          </p:nvPr>
        </p:nvSpPr>
        <p:spPr/>
        <p:txBody>
          <a:bodyPr anchor="t">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DISTINCT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GROUP BY </a:t>
            </a:r>
            <a:r>
              <a:rPr lang="en-US" sz="2400" i="1" dirty="0">
                <a:latin typeface="Lucida Sans Typewriter" charset="0"/>
                <a:ea typeface="Osaka" charset="0"/>
                <a:cs typeface="Osaka" charset="0"/>
              </a:rPr>
              <a:t>&lt;column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ORDER BY </a:t>
            </a:r>
            <a:r>
              <a:rPr lang="en-US" sz="2400" i="1" dirty="0">
                <a:latin typeface="Lucida Sans Typewriter" charset="0"/>
                <a:ea typeface="Osaka" charset="0"/>
                <a:cs typeface="Osaka" charset="0"/>
              </a:rPr>
              <a:t>&lt;column list&gt;</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a:t>
            </a:r>
            <a:endParaRPr lang="en-US" sz="3200" dirty="0">
              <a:latin typeface="+mj-lt"/>
              <a:ea typeface="Osaka" charset="0"/>
              <a:cs typeface="Osaka" charset="0"/>
            </a:endParaRPr>
          </a:p>
          <a:p>
            <a:pPr>
              <a:lnSpc>
                <a:spcPct val="100000"/>
              </a:lnSpc>
            </a:pPr>
            <a:r>
              <a:rPr lang="en-US" sz="3200" dirty="0">
                <a:latin typeface="+mj-lt"/>
                <a:ea typeface="Osaka" charset="0"/>
                <a:cs typeface="Osaka" charset="0"/>
              </a:rPr>
              <a:t>Elements of the basic select statement</a:t>
            </a:r>
          </a:p>
          <a:p>
            <a:pPr>
              <a:lnSpc>
                <a:spcPct val="100000"/>
              </a:lnSpc>
            </a:pPr>
            <a:r>
              <a:rPr lang="en-US" sz="3200" dirty="0">
                <a:latin typeface="+mj-lt"/>
                <a:ea typeface="Osaka" charset="0"/>
                <a:cs typeface="Osaka" charset="0"/>
              </a:rPr>
              <a:t>[Square brackets] are optional expressions.</a:t>
            </a:r>
          </a:p>
        </p:txBody>
      </p:sp>
    </p:spTree>
    <p:extLst>
      <p:ext uri="{BB962C8B-B14F-4D97-AF65-F5344CB8AC3E}">
        <p14:creationId xmlns:p14="http://schemas.microsoft.com/office/powerpoint/2010/main" val="362826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Basic Single-Table Queries</a:t>
            </a:r>
          </a:p>
        </p:txBody>
      </p:sp>
      <p:sp>
        <p:nvSpPr>
          <p:cNvPr id="19459" name="Rectangle 3"/>
          <p:cNvSpPr>
            <a:spLocks noGrp="1" noChangeArrowheads="1"/>
          </p:cNvSpPr>
          <p:nvPr>
            <p:ph idx="1"/>
          </p:nvPr>
        </p:nvSpPr>
        <p:spPr>
          <a:xfrm>
            <a:off x="838200" y="1825625"/>
            <a:ext cx="10515600" cy="4732338"/>
          </a:xfrm>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a:t>
            </a:r>
            <a:r>
              <a:rPr lang="en-US" sz="2400" dirty="0">
                <a:solidFill>
                  <a:schemeClr val="bg1">
                    <a:lumMod val="75000"/>
                  </a:schemeClr>
                </a:solidFill>
                <a:latin typeface="Lucida Sans Typewriter" charset="0"/>
                <a:ea typeface="Osaka" charset="0"/>
                <a:cs typeface="Osaka" charset="0"/>
              </a:rPr>
              <a:t>DISTINCT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latin typeface="Lucida Sans Typewriter" charset="0"/>
                <a:ea typeface="Osaka" charset="0"/>
                <a:cs typeface="Osaka" charset="0"/>
              </a:rPr>
              <a:t>;</a:t>
            </a:r>
            <a:endParaRPr lang="en-US" sz="2000" dirty="0">
              <a:solidFill>
                <a:schemeClr val="bg2"/>
              </a:solidFill>
              <a:latin typeface="Lucida Sans Typewriter" charset="0"/>
              <a:ea typeface="Osaka" charset="0"/>
              <a:cs typeface="Osaka" charset="0"/>
            </a:endParaRPr>
          </a:p>
          <a:p>
            <a:r>
              <a:rPr lang="en-US" sz="2000" dirty="0">
                <a:ea typeface="Osaka" charset="0"/>
                <a:cs typeface="Helvetica Neue"/>
              </a:rPr>
              <a:t>Simplest version is straightforward</a:t>
            </a:r>
          </a:p>
          <a:p>
            <a:pPr lvl="1"/>
            <a:r>
              <a:rPr lang="en-US" sz="2000" dirty="0">
                <a:ea typeface="Osaka" charset="0"/>
                <a:cs typeface="Helvetica Neue"/>
              </a:rPr>
              <a:t>Produce all tuples in the table that </a:t>
            </a:r>
            <a:r>
              <a:rPr lang="en-US" sz="2000" b="1" dirty="0">
                <a:ea typeface="Osaka" charset="0"/>
                <a:cs typeface="Helvetica Neue"/>
              </a:rPr>
              <a:t>satisfy the predicate</a:t>
            </a:r>
          </a:p>
          <a:p>
            <a:pPr lvl="1"/>
            <a:r>
              <a:rPr lang="en-US" sz="2000" dirty="0">
                <a:ea typeface="Osaka" charset="0"/>
                <a:cs typeface="Helvetica Neue"/>
              </a:rPr>
              <a:t>Output the expressions in the </a:t>
            </a:r>
            <a:r>
              <a:rPr lang="en-US" sz="2000" b="1" dirty="0">
                <a:ea typeface="Osaka" charset="0"/>
                <a:cs typeface="Helvetica Neue"/>
              </a:rPr>
              <a:t>SELECT list</a:t>
            </a:r>
            <a:r>
              <a:rPr lang="en-US" b="1" dirty="0">
                <a:solidFill>
                  <a:schemeClr val="bg2"/>
                </a:solidFill>
                <a:ea typeface="Osaka" charset="0"/>
                <a:cs typeface="Helvetica Neue"/>
              </a:rPr>
              <a:t> </a:t>
            </a:r>
          </a:p>
          <a:p>
            <a:pPr lvl="1"/>
            <a:r>
              <a:rPr lang="en-US" sz="2000" b="1" dirty="0">
                <a:ea typeface="Osaka" charset="0"/>
                <a:cs typeface="Helvetica Neue"/>
              </a:rPr>
              <a:t>Expression</a:t>
            </a:r>
            <a:r>
              <a:rPr lang="en-US" sz="2000" dirty="0">
                <a:ea typeface="Osaka" charset="0"/>
                <a:cs typeface="Helvetica Neue"/>
              </a:rPr>
              <a:t> can be a </a:t>
            </a:r>
            <a:r>
              <a:rPr lang="en-US" sz="2000" b="1" dirty="0">
                <a:ea typeface="Osaka" charset="0"/>
                <a:cs typeface="Helvetica Neue"/>
              </a:rPr>
              <a:t>column reference</a:t>
            </a:r>
            <a:r>
              <a:rPr lang="en-US" sz="2000" dirty="0">
                <a:ea typeface="Osaka" charset="0"/>
                <a:cs typeface="Helvetica Neue"/>
              </a:rPr>
              <a:t>, or an </a:t>
            </a:r>
            <a:r>
              <a:rPr lang="en-US" sz="2000" b="1" dirty="0">
                <a:ea typeface="Osaka" charset="0"/>
                <a:cs typeface="Helvetica Neue"/>
              </a:rPr>
              <a:t>arithmetic expression over column refs</a:t>
            </a:r>
          </a:p>
          <a:p>
            <a:pPr lvl="1"/>
            <a:endParaRPr lang="en-US" sz="2000" dirty="0">
              <a:ea typeface="Osaka" charset="0"/>
              <a:cs typeface="Helvetica Neue"/>
            </a:endParaRPr>
          </a:p>
        </p:txBody>
      </p:sp>
    </p:spTree>
    <p:extLst>
      <p:ext uri="{BB962C8B-B14F-4D97-AF65-F5344CB8AC3E}">
        <p14:creationId xmlns:p14="http://schemas.microsoft.com/office/powerpoint/2010/main" val="262892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name and GPA for all CS Students</a:t>
            </a:r>
          </a:p>
        </p:txBody>
      </p:sp>
      <p:sp>
        <p:nvSpPr>
          <p:cNvPr id="5" name="Rectangle 3"/>
          <p:cNvSpPr>
            <a:spLocks noGrp="1" noChangeArrowheads="1"/>
          </p:cNvSpPr>
          <p:nvPr>
            <p:ph idx="1"/>
          </p:nvPr>
        </p:nvSpPr>
        <p:spPr>
          <a:xfrm>
            <a:off x="838199" y="1984918"/>
            <a:ext cx="5205761" cy="1694985"/>
          </a:xfrm>
        </p:spPr>
        <p:txBody>
          <a:bodyPr anchor="t">
            <a:noAutofit/>
          </a:bodyPr>
          <a:lstStyle/>
          <a:p>
            <a:pPr marL="14287" indent="0">
              <a:lnSpc>
                <a:spcPct val="100000"/>
              </a:lnSpc>
              <a:buNone/>
            </a:pPr>
            <a:r>
              <a:rPr lang="en-US" sz="3200" dirty="0">
                <a:solidFill>
                  <a:srgbClr val="FF0000"/>
                </a:solidFill>
                <a:latin typeface="Lucida Sans Typewriter" charset="0"/>
                <a:ea typeface="Osaka" charset="0"/>
                <a:cs typeface="Osaka" charset="0"/>
              </a:rPr>
              <a:t>SELECT</a:t>
            </a:r>
            <a:r>
              <a:rPr lang="en-US" sz="3200" dirty="0">
                <a:latin typeface="Lucida Sans Typewriter" charset="0"/>
                <a:ea typeface="Osaka" charset="0"/>
                <a:cs typeface="Osaka" charset="0"/>
              </a:rPr>
              <a:t> name, </a:t>
            </a:r>
            <a:r>
              <a:rPr lang="en-US" sz="3200" dirty="0" err="1">
                <a:latin typeface="Lucida Sans Typewriter" charset="0"/>
                <a:ea typeface="Osaka" charset="0"/>
                <a:cs typeface="Osaka" charset="0"/>
              </a:rPr>
              <a:t>gpa</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FROM</a:t>
            </a:r>
            <a:r>
              <a:rPr lang="en-US" sz="3200" dirty="0">
                <a:latin typeface="Lucida Sans Typewriter" charset="0"/>
                <a:ea typeface="Osaka" charset="0"/>
                <a:cs typeface="Osaka" charset="0"/>
              </a:rPr>
              <a:t> students </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WHERE</a:t>
            </a:r>
            <a:r>
              <a:rPr lang="en-US" sz="3200" dirty="0">
                <a:latin typeface="Lucida Sans Typewriter" charset="0"/>
                <a:ea typeface="Osaka" charset="0"/>
                <a:cs typeface="Osaka" charset="0"/>
              </a:rPr>
              <a:t> </a:t>
            </a:r>
            <a:r>
              <a:rPr lang="en-US" sz="3200" dirty="0" err="1">
                <a:latin typeface="Lucida Sans Typewriter" charset="0"/>
                <a:ea typeface="Osaka" charset="0"/>
                <a:cs typeface="Osaka" charset="0"/>
              </a:rPr>
              <a:t>dept</a:t>
            </a:r>
            <a:r>
              <a:rPr lang="en-US" sz="3200" dirty="0">
                <a:latin typeface="Lucida Sans Typewriter" charset="0"/>
                <a:ea typeface="Osaka" charset="0"/>
                <a:cs typeface="Osaka" charset="0"/>
              </a:rPr>
              <a:t> = 'CS'</a:t>
            </a:r>
            <a:br>
              <a:rPr lang="en-US" sz="3200" dirty="0">
                <a:latin typeface="Lucida Sans Typewriter" charset="0"/>
                <a:ea typeface="Osaka" charset="0"/>
                <a:cs typeface="Osaka" charset="0"/>
              </a:rPr>
            </a:br>
            <a:endParaRPr lang="en-US" dirty="0">
              <a:ea typeface="Osaka" charset="0"/>
              <a:cs typeface="Helvetica Neue"/>
            </a:endParaRPr>
          </a:p>
        </p:txBody>
      </p:sp>
      <p:sp>
        <p:nvSpPr>
          <p:cNvPr id="6" name="Rectangle 5"/>
          <p:cNvSpPr/>
          <p:nvPr/>
        </p:nvSpPr>
        <p:spPr>
          <a:xfrm>
            <a:off x="2631686" y="2096430"/>
            <a:ext cx="2319454"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Rectangle 6"/>
          <p:cNvSpPr/>
          <p:nvPr/>
        </p:nvSpPr>
        <p:spPr>
          <a:xfrm>
            <a:off x="2631687" y="2587083"/>
            <a:ext cx="2319454"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 name="Rectangle 7"/>
          <p:cNvSpPr/>
          <p:nvPr/>
        </p:nvSpPr>
        <p:spPr>
          <a:xfrm>
            <a:off x="2631686" y="3077736"/>
            <a:ext cx="2653991"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9" name="Picture 8"/>
          <p:cNvPicPr>
            <a:picLocks noChangeAspect="1"/>
          </p:cNvPicPr>
          <p:nvPr/>
        </p:nvPicPr>
        <p:blipFill>
          <a:blip r:embed="rId2"/>
          <a:stretch>
            <a:fillRect/>
          </a:stretch>
        </p:blipFill>
        <p:spPr>
          <a:xfrm>
            <a:off x="2281950" y="3899520"/>
            <a:ext cx="2579982" cy="2508316"/>
          </a:xfrm>
          <a:prstGeom prst="rect">
            <a:avLst/>
          </a:prstGeom>
        </p:spPr>
      </p:pic>
      <p:pic>
        <p:nvPicPr>
          <p:cNvPr id="10" name="Picture 9">
            <a:extLst>
              <a:ext uri="{FF2B5EF4-FFF2-40B4-BE49-F238E27FC236}">
                <a16:creationId xmlns:a16="http://schemas.microsoft.com/office/drawing/2014/main" id="{B236F322-6D9A-304D-868E-3EDDFD6DB260}"/>
              </a:ext>
            </a:extLst>
          </p:cNvPr>
          <p:cNvPicPr>
            <a:picLocks noChangeAspect="1"/>
          </p:cNvPicPr>
          <p:nvPr/>
        </p:nvPicPr>
        <p:blipFill>
          <a:blip r:embed="rId3"/>
          <a:stretch>
            <a:fillRect/>
          </a:stretch>
        </p:blipFill>
        <p:spPr>
          <a:xfrm>
            <a:off x="6801013" y="2075969"/>
            <a:ext cx="5358696" cy="4401786"/>
          </a:xfrm>
          <a:prstGeom prst="rect">
            <a:avLst/>
          </a:prstGeom>
        </p:spPr>
      </p:pic>
    </p:spTree>
    <p:extLst>
      <p:ext uri="{BB962C8B-B14F-4D97-AF65-F5344CB8AC3E}">
        <p14:creationId xmlns:p14="http://schemas.microsoft.com/office/powerpoint/2010/main" val="18236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Doing Math In SELECT statement</a:t>
            </a:r>
          </a:p>
        </p:txBody>
      </p:sp>
      <p:sp>
        <p:nvSpPr>
          <p:cNvPr id="4" name="Content Placeholder 2"/>
          <p:cNvSpPr>
            <a:spLocks noGrp="1"/>
          </p:cNvSpPr>
          <p:nvPr>
            <p:ph idx="1"/>
          </p:nvPr>
        </p:nvSpPr>
        <p:spPr>
          <a:xfrm>
            <a:off x="1844674" y="2311400"/>
            <a:ext cx="9509126" cy="5105400"/>
          </a:xfrm>
        </p:spPr>
        <p:txBody>
          <a:bodyPr/>
          <a:lstStyle/>
          <a:p>
            <a:pPr marL="0" indent="0">
              <a:buNone/>
            </a:pPr>
            <a:r>
              <a:rPr lang="en-US" sz="2400" dirty="0">
                <a:latin typeface="Lucida Sans Typewriter" charset="0"/>
                <a:ea typeface="Lucida Sans Typewriter" charset="0"/>
                <a:cs typeface="Lucida Sans Typewriter" charset="0"/>
              </a:rPr>
              <a:t>SELECT log(1000) as three,</a:t>
            </a:r>
          </a:p>
          <a:p>
            <a:pPr marL="0" indent="0">
              <a:buNone/>
            </a:pPr>
            <a:r>
              <a:rPr lang="en-US" sz="2400" dirty="0">
                <a:latin typeface="Lucida Sans Typewriter" charset="0"/>
                <a:ea typeface="Lucida Sans Typewriter" charset="0"/>
                <a:cs typeface="Lucida Sans Typewriter" charset="0"/>
              </a:rPr>
              <a:t>	  </a:t>
            </a:r>
            <a:r>
              <a:rPr lang="en-US" sz="2400" dirty="0" err="1">
                <a:latin typeface="Lucida Sans Typewriter" charset="0"/>
                <a:ea typeface="Lucida Sans Typewriter" charset="0"/>
                <a:cs typeface="Lucida Sans Typewriter" charset="0"/>
              </a:rPr>
              <a:t>exp</a:t>
            </a:r>
            <a:r>
              <a:rPr lang="en-US" sz="2400" dirty="0">
                <a:latin typeface="Lucida Sans Typewriter" charset="0"/>
                <a:ea typeface="Lucida Sans Typewriter" charset="0"/>
                <a:cs typeface="Lucida Sans Typewriter" charset="0"/>
              </a:rPr>
              <a:t>(ln(2)) as two,</a:t>
            </a:r>
          </a:p>
          <a:p>
            <a:pPr marL="0" indent="0">
              <a:buNone/>
            </a:pPr>
            <a:r>
              <a:rPr lang="en-US" sz="2400" dirty="0">
                <a:latin typeface="Lucida Sans Typewriter" charset="0"/>
                <a:ea typeface="Lucida Sans Typewriter" charset="0"/>
                <a:cs typeface="Lucida Sans Typewriter" charset="0"/>
              </a:rPr>
              <a:t>       cos(0) as one,</a:t>
            </a:r>
          </a:p>
          <a:p>
            <a:pPr marL="0" indent="0">
              <a:buNone/>
            </a:pPr>
            <a:r>
              <a:rPr lang="en-US" sz="2400" dirty="0">
                <a:latin typeface="Lucida Sans Typewriter" charset="0"/>
                <a:ea typeface="Lucida Sans Typewriter" charset="0"/>
                <a:cs typeface="Lucida Sans Typewriter" charset="0"/>
              </a:rPr>
              <a:t>       ln(2*3) = ln(2) + ln(3) as sanity;</a:t>
            </a:r>
          </a:p>
        </p:txBody>
      </p:sp>
      <p:sp>
        <p:nvSpPr>
          <p:cNvPr id="5" name="Rectangle 4"/>
          <p:cNvSpPr/>
          <p:nvPr/>
        </p:nvSpPr>
        <p:spPr>
          <a:xfrm>
            <a:off x="5717115" y="6079067"/>
            <a:ext cx="63394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hlinkClick r:id="rId2"/>
              </a:rPr>
              <a:t>http://sqlfiddle.com/#!17/121b8/17</a:t>
            </a:r>
            <a:r>
              <a:rPr kumimoji="0" lang="en-US" sz="2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 </a:t>
            </a:r>
          </a:p>
        </p:txBody>
      </p:sp>
    </p:spTree>
    <p:extLst>
      <p:ext uri="{BB962C8B-B14F-4D97-AF65-F5344CB8AC3E}">
        <p14:creationId xmlns:p14="http://schemas.microsoft.com/office/powerpoint/2010/main" val="70671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848C-E425-8E4F-BA74-6670BBE75828}"/>
              </a:ext>
            </a:extLst>
          </p:cNvPr>
          <p:cNvSpPr>
            <a:spLocks noGrp="1"/>
          </p:cNvSpPr>
          <p:nvPr>
            <p:ph type="title"/>
          </p:nvPr>
        </p:nvSpPr>
        <p:spPr>
          <a:xfrm>
            <a:off x="470807" y="144008"/>
            <a:ext cx="10801350" cy="1325563"/>
          </a:xfrm>
        </p:spPr>
        <p:txBody>
          <a:bodyPr/>
          <a:lstStyle/>
          <a:p>
            <a:r>
              <a:rPr lang="en-US" dirty="0"/>
              <a:t>REST – Representational State Transfer</a:t>
            </a:r>
          </a:p>
        </p:txBody>
      </p:sp>
      <p:sp>
        <p:nvSpPr>
          <p:cNvPr id="3" name="Content Placeholder 2">
            <a:extLst>
              <a:ext uri="{FF2B5EF4-FFF2-40B4-BE49-F238E27FC236}">
                <a16:creationId xmlns:a16="http://schemas.microsoft.com/office/drawing/2014/main" id="{4794D20E-5E64-AE47-980D-1A322A18FC58}"/>
              </a:ext>
            </a:extLst>
          </p:cNvPr>
          <p:cNvSpPr>
            <a:spLocks noGrp="1"/>
          </p:cNvSpPr>
          <p:nvPr>
            <p:ph idx="1"/>
          </p:nvPr>
        </p:nvSpPr>
        <p:spPr>
          <a:xfrm>
            <a:off x="832758" y="1681844"/>
            <a:ext cx="10646228" cy="4963886"/>
          </a:xfrm>
        </p:spPr>
        <p:txBody>
          <a:bodyPr>
            <a:normAutofit/>
          </a:bodyPr>
          <a:lstStyle/>
          <a:p>
            <a:r>
              <a:rPr lang="en-US" sz="2400" dirty="0"/>
              <a:t>A way of architecting widely accessible, efficient, and extensible web services (typically using HTTP)</a:t>
            </a:r>
          </a:p>
          <a:p>
            <a:r>
              <a:rPr lang="en-US" sz="2400" b="1" dirty="0"/>
              <a:t>Client-Server: </a:t>
            </a:r>
            <a:r>
              <a:rPr lang="en-US" sz="2400" dirty="0"/>
              <a:t>client and server are able to evolve independently</a:t>
            </a:r>
          </a:p>
          <a:p>
            <a:r>
              <a:rPr lang="en-US" sz="2400" b="1" dirty="0"/>
              <a:t>Stateless:</a:t>
            </a:r>
            <a:r>
              <a:rPr lang="en-US" sz="2400" dirty="0"/>
              <a:t> The server does not store any of the clients session state </a:t>
            </a:r>
          </a:p>
          <a:p>
            <a:r>
              <a:rPr lang="en-US" sz="2400" b="1" dirty="0"/>
              <a:t>Cacheable:</a:t>
            </a:r>
            <a:r>
              <a:rPr lang="en-US" sz="2400" dirty="0"/>
              <a:t> system should clearly define what functionality can be cached (e.g., GET vs POST requests)</a:t>
            </a:r>
          </a:p>
          <a:p>
            <a:r>
              <a:rPr lang="en-US" sz="2400" b="1" dirty="0"/>
              <a:t>Uniform Interface:</a:t>
            </a:r>
            <a:r>
              <a:rPr lang="en-US" sz="2400" dirty="0"/>
              <a:t> provide a consistent interface for getting and updating data in a system</a:t>
            </a:r>
          </a:p>
        </p:txBody>
      </p:sp>
    </p:spTree>
    <p:extLst>
      <p:ext uri="{BB962C8B-B14F-4D97-AF65-F5344CB8AC3E}">
        <p14:creationId xmlns:p14="http://schemas.microsoft.com/office/powerpoint/2010/main" val="398807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String Comparisons</a:t>
            </a:r>
          </a:p>
        </p:txBody>
      </p:sp>
      <p:sp>
        <p:nvSpPr>
          <p:cNvPr id="46084" name="Rectangle 4"/>
          <p:cNvSpPr>
            <a:spLocks noChangeArrowheads="1"/>
          </p:cNvSpPr>
          <p:nvPr/>
        </p:nvSpPr>
        <p:spPr bwMode="auto">
          <a:xfrm>
            <a:off x="2362201" y="2057401"/>
            <a:ext cx="4462760" cy="120097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SELECT </a:t>
            </a:r>
            <a:r>
              <a:rPr kumimoji="0" lang="en-US" sz="2400" b="0" i="0" u="none" strike="noStrike" kern="1200" cap="none" spc="0" normalizeH="0" baseline="0" noProof="0" dirty="0" err="1">
                <a:ln>
                  <a:noFill/>
                </a:ln>
                <a:solidFill>
                  <a:srgbClr val="000000"/>
                </a:solidFill>
                <a:effectLst/>
                <a:uLnTx/>
                <a:uFillTx/>
                <a:latin typeface="Lucida Console" charset="0"/>
                <a:ea typeface="+mn-ea"/>
                <a:cs typeface="+mn-cs"/>
              </a:rPr>
              <a:t>sname</a:t>
            </a:r>
            <a:endParaRPr kumimoji="0" lang="en-US" sz="2400" b="0" i="0" u="none" strike="noStrike" kern="1200" cap="none" spc="0" normalizeH="0" baseline="0" noProof="0" dirty="0">
              <a:ln>
                <a:noFill/>
              </a:ln>
              <a:solidFill>
                <a:srgbClr val="000000"/>
              </a:solidFill>
              <a:effectLst/>
              <a:uLnTx/>
              <a:uFillTx/>
              <a:latin typeface="Lucida Console"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FROM   Sailors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WHERE  </a:t>
            </a:r>
            <a:r>
              <a:rPr kumimoji="0" lang="en-US" sz="2400" b="0" i="0" u="none" strike="noStrike" kern="1200" cap="none" spc="0" normalizeH="0" baseline="0" noProof="0" dirty="0" err="1">
                <a:ln>
                  <a:noFill/>
                </a:ln>
                <a:solidFill>
                  <a:srgbClr val="6600CC"/>
                </a:solidFill>
                <a:effectLst/>
                <a:uLnTx/>
                <a:uFillTx/>
                <a:latin typeface="Lucida Console" charset="0"/>
                <a:ea typeface="+mn-ea"/>
                <a:cs typeface="+mn-cs"/>
              </a:rPr>
              <a:t>sname</a:t>
            </a:r>
            <a:r>
              <a:rPr kumimoji="0" lang="en-US" sz="2400" b="0" i="0" u="none" strike="noStrike" kern="1200" cap="none" spc="0" normalizeH="0" baseline="0" noProof="0" dirty="0">
                <a:ln>
                  <a:noFill/>
                </a:ln>
                <a:solidFill>
                  <a:srgbClr val="6600CC"/>
                </a:solidFill>
                <a:effectLst/>
                <a:uLnTx/>
                <a:uFillTx/>
                <a:latin typeface="Lucida Console" charset="0"/>
                <a:ea typeface="+mn-ea"/>
                <a:cs typeface="+mn-cs"/>
              </a:rPr>
              <a:t> LIKE '</a:t>
            </a:r>
            <a:r>
              <a:rPr kumimoji="0" lang="en-US" altLang="ja-JP" sz="2400" b="0" i="0" u="none" strike="noStrike" kern="1200" cap="none" spc="0" normalizeH="0" baseline="0" noProof="0" dirty="0">
                <a:ln>
                  <a:noFill/>
                </a:ln>
                <a:solidFill>
                  <a:srgbClr val="6600CC"/>
                </a:solidFill>
                <a:effectLst/>
                <a:uLnTx/>
                <a:uFillTx/>
                <a:latin typeface="Lucida Console" charset="0"/>
                <a:ea typeface="メイリオ" panose="020B0604030504040204" pitchFamily="34" charset="-128"/>
                <a:cs typeface="+mn-cs"/>
              </a:rPr>
              <a:t>B_%'</a:t>
            </a:r>
            <a:endParaRPr kumimoji="0" lang="en-US" sz="2400" b="0" i="0" u="none" strike="noStrike" kern="1200" cap="none" spc="0" normalizeH="0" baseline="0" noProof="0" dirty="0">
              <a:ln>
                <a:noFill/>
              </a:ln>
              <a:solidFill>
                <a:srgbClr val="6600CC"/>
              </a:solidFill>
              <a:effectLst/>
              <a:uLnTx/>
              <a:uFillTx/>
              <a:latin typeface="Lucida Console" charset="0"/>
              <a:ea typeface="+mn-ea"/>
              <a:cs typeface="+mn-cs"/>
            </a:endParaRPr>
          </a:p>
        </p:txBody>
      </p:sp>
      <p:sp>
        <p:nvSpPr>
          <p:cNvPr id="6" name="Rectangle 5"/>
          <p:cNvSpPr/>
          <p:nvPr/>
        </p:nvSpPr>
        <p:spPr>
          <a:xfrm>
            <a:off x="6070895" y="3258371"/>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hlinkClick r:id="rId3"/>
              </a:rPr>
              <a:t>http://sqlfiddle.com/#!17/53815/7</a:t>
            </a: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rPr>
              <a:t> </a:t>
            </a:r>
          </a:p>
        </p:txBody>
      </p:sp>
      <p:sp>
        <p:nvSpPr>
          <p:cNvPr id="7" name="Rectangle 4"/>
          <p:cNvSpPr>
            <a:spLocks noChangeArrowheads="1"/>
          </p:cNvSpPr>
          <p:nvPr/>
        </p:nvSpPr>
        <p:spPr bwMode="auto">
          <a:xfrm>
            <a:off x="2362201" y="4268497"/>
            <a:ext cx="3904915" cy="120097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SELECT </a:t>
            </a:r>
            <a:r>
              <a:rPr kumimoji="0" lang="en-US" sz="2400" b="0" i="0" u="none" strike="noStrike" kern="1200" cap="none" spc="0" normalizeH="0" baseline="0" noProof="0" dirty="0" err="1">
                <a:ln>
                  <a:noFill/>
                </a:ln>
                <a:solidFill>
                  <a:srgbClr val="000000"/>
                </a:solidFill>
                <a:effectLst/>
                <a:uLnTx/>
                <a:uFillTx/>
                <a:latin typeface="Lucida Console" charset="0"/>
                <a:ea typeface="+mn-ea"/>
                <a:cs typeface="+mn-cs"/>
              </a:rPr>
              <a:t>sname</a:t>
            </a:r>
            <a:endParaRPr kumimoji="0" lang="en-US" sz="2400" b="0" i="0" u="none" strike="noStrike" kern="1200" cap="none" spc="0" normalizeH="0" baseline="0" noProof="0" dirty="0">
              <a:ln>
                <a:noFill/>
              </a:ln>
              <a:solidFill>
                <a:srgbClr val="000000"/>
              </a:solidFill>
              <a:effectLst/>
              <a:uLnTx/>
              <a:uFillTx/>
              <a:latin typeface="Lucida Console"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FROM   Sailors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WHERE  </a:t>
            </a:r>
            <a:r>
              <a:rPr kumimoji="0" lang="en-US" sz="2400" b="0" i="0" u="none" strike="noStrike" kern="1200" cap="none" spc="0" normalizeH="0" baseline="0" noProof="0" dirty="0" err="1">
                <a:ln>
                  <a:noFill/>
                </a:ln>
                <a:solidFill>
                  <a:srgbClr val="6600CC"/>
                </a:solidFill>
                <a:effectLst/>
                <a:uLnTx/>
                <a:uFillTx/>
                <a:latin typeface="Lucida Console" charset="0"/>
                <a:ea typeface="+mn-ea"/>
                <a:cs typeface="+mn-cs"/>
              </a:rPr>
              <a:t>sname</a:t>
            </a:r>
            <a:r>
              <a:rPr kumimoji="0" lang="en-US" sz="2400" b="0" i="0" u="none" strike="noStrike" kern="1200" cap="none" spc="0" normalizeH="0" baseline="0" noProof="0" dirty="0">
                <a:ln>
                  <a:noFill/>
                </a:ln>
                <a:solidFill>
                  <a:srgbClr val="6600CC"/>
                </a:solidFill>
                <a:effectLst/>
                <a:uLnTx/>
                <a:uFillTx/>
                <a:latin typeface="Lucida Console" charset="0"/>
                <a:ea typeface="+mn-ea"/>
                <a:cs typeface="+mn-cs"/>
              </a:rPr>
              <a:t> ~ '</a:t>
            </a:r>
            <a:r>
              <a:rPr kumimoji="0" lang="en-US" altLang="ja-JP" sz="2400" b="0" i="0" u="none" strike="noStrike" kern="1200" cap="none" spc="0" normalizeH="0" baseline="0" noProof="0" dirty="0">
                <a:ln>
                  <a:noFill/>
                </a:ln>
                <a:solidFill>
                  <a:srgbClr val="6600CC"/>
                </a:solidFill>
                <a:effectLst/>
                <a:uLnTx/>
                <a:uFillTx/>
                <a:latin typeface="Lucida Console" charset="0"/>
                <a:ea typeface="メイリオ" panose="020B0604030504040204" pitchFamily="34" charset="-128"/>
                <a:cs typeface="+mn-cs"/>
              </a:rPr>
              <a:t>B.*'</a:t>
            </a:r>
            <a:endParaRPr kumimoji="0" lang="en-US" sz="2400" b="0" i="0" u="none" strike="noStrike" kern="1200" cap="none" spc="0" normalizeH="0" baseline="0" noProof="0" dirty="0">
              <a:ln>
                <a:noFill/>
              </a:ln>
              <a:solidFill>
                <a:srgbClr val="6600CC"/>
              </a:solidFill>
              <a:effectLst/>
              <a:uLnTx/>
              <a:uFillTx/>
              <a:latin typeface="Lucida Console" charset="0"/>
              <a:ea typeface="+mn-ea"/>
              <a:cs typeface="+mn-cs"/>
            </a:endParaRPr>
          </a:p>
        </p:txBody>
      </p:sp>
      <p:sp>
        <p:nvSpPr>
          <p:cNvPr id="8" name="Rectangle 7"/>
          <p:cNvSpPr/>
          <p:nvPr/>
        </p:nvSpPr>
        <p:spPr>
          <a:xfrm>
            <a:off x="6070896" y="5513583"/>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hlinkClick r:id="rId4"/>
              </a:rPr>
              <a:t>http://sqlfiddle.com/#!17/53815/8</a:t>
            </a: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rPr>
              <a:t> </a:t>
            </a:r>
          </a:p>
        </p:txBody>
      </p:sp>
      <p:sp>
        <p:nvSpPr>
          <p:cNvPr id="2" name="TextBox 1"/>
          <p:cNvSpPr txBox="1"/>
          <p:nvPr/>
        </p:nvSpPr>
        <p:spPr>
          <a:xfrm>
            <a:off x="7696200" y="2362200"/>
            <a:ext cx="2760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Old-school SQL</a:t>
            </a:r>
          </a:p>
        </p:txBody>
      </p:sp>
      <p:sp>
        <p:nvSpPr>
          <p:cNvPr id="10" name="TextBox 9"/>
          <p:cNvSpPr txBox="1"/>
          <p:nvPr/>
        </p:nvSpPr>
        <p:spPr>
          <a:xfrm>
            <a:off x="6984533" y="4391928"/>
            <a:ext cx="347236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Standard</a:t>
            </a:r>
            <a:b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b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Regular Expressions</a:t>
            </a:r>
          </a:p>
        </p:txBody>
      </p:sp>
    </p:spTree>
    <p:extLst>
      <p:ext uri="{BB962C8B-B14F-4D97-AF65-F5344CB8AC3E}">
        <p14:creationId xmlns:p14="http://schemas.microsoft.com/office/powerpoint/2010/main" val="14406649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SELECT DISTINCT</a:t>
            </a:r>
          </a:p>
        </p:txBody>
      </p:sp>
      <p:sp>
        <p:nvSpPr>
          <p:cNvPr id="19459" name="Rectangle 3"/>
          <p:cNvSpPr>
            <a:spLocks noGrp="1" noChangeArrowheads="1"/>
          </p:cNvSpPr>
          <p:nvPr>
            <p:ph idx="1"/>
          </p:nvPr>
        </p:nvSpPr>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DISTINCT </a:t>
            </a:r>
            <a:r>
              <a:rPr lang="en-US" sz="2400" dirty="0" err="1">
                <a:latin typeface="Lucida Sans Typewriter" charset="0"/>
                <a:ea typeface="Osaka" charset="0"/>
                <a:cs typeface="Osaka" charset="0"/>
              </a:rPr>
              <a:t>dept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[WHERE &lt;predicate&gt;]</a:t>
            </a:r>
            <a:br>
              <a:rPr lang="en-US" sz="2400" dirty="0">
                <a:solidFill>
                  <a:schemeClr val="bg2"/>
                </a:solidFill>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endParaRPr lang="en-US" sz="2000" dirty="0">
              <a:solidFill>
                <a:schemeClr val="bg2"/>
              </a:solidFill>
              <a:latin typeface="Lucida Sans Typewriter" charset="0"/>
              <a:ea typeface="Osaka" charset="0"/>
              <a:cs typeface="Osaka" charset="0"/>
            </a:endParaRPr>
          </a:p>
          <a:p>
            <a:endParaRPr lang="en-US" sz="2000" dirty="0">
              <a:latin typeface="Tahoma" charset="0"/>
              <a:ea typeface="Osaka" charset="0"/>
              <a:cs typeface="Osaka" charset="0"/>
            </a:endParaRPr>
          </a:p>
          <a:p>
            <a:r>
              <a:rPr lang="en-US" sz="2000" dirty="0">
                <a:ea typeface="Osaka" charset="0"/>
                <a:cs typeface="Helvetica Neue"/>
              </a:rPr>
              <a:t>DISTINCT flag specifies removal of duplicates before output</a:t>
            </a:r>
          </a:p>
        </p:txBody>
      </p:sp>
      <p:pic>
        <p:nvPicPr>
          <p:cNvPr id="4" name="Picture 3"/>
          <p:cNvPicPr>
            <a:picLocks noChangeAspect="1"/>
          </p:cNvPicPr>
          <p:nvPr/>
        </p:nvPicPr>
        <p:blipFill>
          <a:blip r:embed="rId2"/>
          <a:stretch>
            <a:fillRect/>
          </a:stretch>
        </p:blipFill>
        <p:spPr>
          <a:xfrm>
            <a:off x="5953125" y="1825625"/>
            <a:ext cx="1661533" cy="2276916"/>
          </a:xfrm>
          <a:prstGeom prst="rect">
            <a:avLst/>
          </a:prstGeom>
        </p:spPr>
      </p:pic>
      <p:pic>
        <p:nvPicPr>
          <p:cNvPr id="6" name="Picture 5">
            <a:extLst>
              <a:ext uri="{FF2B5EF4-FFF2-40B4-BE49-F238E27FC236}">
                <a16:creationId xmlns:a16="http://schemas.microsoft.com/office/drawing/2014/main" id="{9EDF3502-381C-424B-B51E-E6E638B95474}"/>
              </a:ext>
            </a:extLst>
          </p:cNvPr>
          <p:cNvPicPr>
            <a:picLocks noChangeAspect="1"/>
          </p:cNvPicPr>
          <p:nvPr/>
        </p:nvPicPr>
        <p:blipFill>
          <a:blip r:embed="rId3"/>
          <a:stretch>
            <a:fillRect/>
          </a:stretch>
        </p:blipFill>
        <p:spPr>
          <a:xfrm>
            <a:off x="7966774" y="320675"/>
            <a:ext cx="4225226" cy="3470721"/>
          </a:xfrm>
          <a:prstGeom prst="rect">
            <a:avLst/>
          </a:prstGeom>
        </p:spPr>
      </p:pic>
    </p:spTree>
    <p:extLst>
      <p:ext uri="{BB962C8B-B14F-4D97-AF65-F5344CB8AC3E}">
        <p14:creationId xmlns:p14="http://schemas.microsoft.com/office/powerpoint/2010/main" val="3885340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ea typeface="Osaka" charset="0"/>
                <a:cs typeface="Helvetica Neue Light"/>
              </a:rPr>
              <a:t>ORDER BY</a:t>
            </a:r>
          </a:p>
        </p:txBody>
      </p:sp>
      <p:sp>
        <p:nvSpPr>
          <p:cNvPr id="22531" name="Rectangle 3"/>
          <p:cNvSpPr>
            <a:spLocks noGrp="1" noChangeArrowheads="1"/>
          </p:cNvSpPr>
          <p:nvPr>
            <p:ph idx="1"/>
          </p:nvPr>
        </p:nvSpPr>
        <p:spPr>
          <a:xfrm>
            <a:off x="838200" y="1825625"/>
            <a:ext cx="10515600" cy="4775591"/>
          </a:xfrm>
        </p:spPr>
        <p:txBody>
          <a:bodyPr anchor="t">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 'CS'</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name</a:t>
            </a:r>
            <a:r>
              <a:rPr lang="en-US" sz="2400" dirty="0">
                <a:solidFill>
                  <a:srgbClr val="000000"/>
                </a:solidFill>
                <a:latin typeface="Lucida Sans Typewriter" charset="0"/>
                <a:ea typeface="Osaka" charset="0"/>
                <a:cs typeface="Osaka" charset="0"/>
              </a:rPr>
              <a:t>;</a:t>
            </a:r>
            <a:endParaRPr lang="en-US" dirty="0">
              <a:latin typeface="Tahoma" charset="0"/>
              <a:ea typeface="Osaka" charset="0"/>
              <a:cs typeface="Osaka" charset="0"/>
            </a:endParaRPr>
          </a:p>
          <a:p>
            <a:pPr>
              <a:lnSpc>
                <a:spcPct val="90000"/>
              </a:lnSpc>
            </a:pPr>
            <a:endParaRPr lang="en-US" sz="2400" dirty="0">
              <a:ea typeface="Osaka" charset="0"/>
              <a:cs typeface="Helvetica Neue"/>
            </a:endParaRPr>
          </a:p>
          <a:p>
            <a:pPr>
              <a:lnSpc>
                <a:spcPct val="90000"/>
              </a:lnSpc>
            </a:pPr>
            <a:r>
              <a:rPr lang="en-US" sz="2400" dirty="0">
                <a:ea typeface="Osaka" charset="0"/>
                <a:cs typeface="Helvetica Neue"/>
              </a:rPr>
              <a:t>ORDER BY clause specifies output to be sorted</a:t>
            </a:r>
          </a:p>
          <a:p>
            <a:pPr lvl="1">
              <a:lnSpc>
                <a:spcPct val="90000"/>
              </a:lnSpc>
            </a:pPr>
            <a:r>
              <a:rPr lang="en-US" sz="2000" b="1" i="1" dirty="0">
                <a:ea typeface="Osaka" charset="0"/>
                <a:cs typeface="Helvetica Neue"/>
              </a:rPr>
              <a:t>Lexicographic</a:t>
            </a:r>
            <a:r>
              <a:rPr lang="en-US" sz="2000" dirty="0">
                <a:ea typeface="Osaka" charset="0"/>
                <a:cs typeface="Helvetica Neue"/>
              </a:rPr>
              <a:t> ordering</a:t>
            </a:r>
          </a:p>
        </p:txBody>
      </p:sp>
      <p:pic>
        <p:nvPicPr>
          <p:cNvPr id="2" name="Picture 1"/>
          <p:cNvPicPr>
            <a:picLocks noChangeAspect="1"/>
          </p:cNvPicPr>
          <p:nvPr/>
        </p:nvPicPr>
        <p:blipFill>
          <a:blip r:embed="rId2"/>
          <a:stretch>
            <a:fillRect/>
          </a:stretch>
        </p:blipFill>
        <p:spPr>
          <a:xfrm>
            <a:off x="7538533" y="644138"/>
            <a:ext cx="3849013" cy="2812740"/>
          </a:xfrm>
          <a:prstGeom prst="rect">
            <a:avLst/>
          </a:prstGeom>
        </p:spPr>
      </p:pic>
    </p:spTree>
    <p:extLst>
      <p:ext uri="{BB962C8B-B14F-4D97-AF65-F5344CB8AC3E}">
        <p14:creationId xmlns:p14="http://schemas.microsoft.com/office/powerpoint/2010/main" val="952513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ea typeface="Osaka" charset="0"/>
                <a:cs typeface="Helvetica Neue Light"/>
              </a:rPr>
              <a:t>ORDER BY</a:t>
            </a:r>
          </a:p>
        </p:txBody>
      </p:sp>
      <p:sp>
        <p:nvSpPr>
          <p:cNvPr id="23555" name="Rectangle 3"/>
          <p:cNvSpPr>
            <a:spLocks noGrp="1" noChangeArrowheads="1"/>
          </p:cNvSpPr>
          <p:nvPr>
            <p:ph idx="1"/>
          </p:nvPr>
        </p:nvSpPr>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 'CS'</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r>
              <a:rPr lang="en-US" sz="2400" dirty="0">
                <a:latin typeface="Lucida Sans Typewriter" charset="0"/>
                <a:ea typeface="Osaka" charset="0"/>
                <a:cs typeface="Osaka" charset="0"/>
              </a:rPr>
              <a:t>, name </a:t>
            </a:r>
            <a:r>
              <a:rPr lang="en-US" sz="2400" dirty="0">
                <a:solidFill>
                  <a:srgbClr val="FF0000"/>
                </a:solidFill>
                <a:latin typeface="Lucida Sans Typewriter" charset="0"/>
                <a:ea typeface="Osaka" charset="0"/>
                <a:cs typeface="Osaka" charset="0"/>
              </a:rPr>
              <a:t>ASC</a:t>
            </a:r>
            <a:r>
              <a:rPr lang="en-US" sz="2400" dirty="0">
                <a:solidFill>
                  <a:srgbClr val="000000"/>
                </a:solidFill>
                <a:latin typeface="Lucida Sans Typewriter" charset="0"/>
                <a:ea typeface="Osaka" charset="0"/>
                <a:cs typeface="Osaka" charset="0"/>
              </a:rPr>
              <a:t>;</a:t>
            </a:r>
            <a:endParaRPr lang="en-US" dirty="0">
              <a:latin typeface="Tahoma" charset="0"/>
              <a:ea typeface="Osaka" charset="0"/>
              <a:cs typeface="Osaka" charset="0"/>
            </a:endParaRPr>
          </a:p>
          <a:p>
            <a:pPr>
              <a:lnSpc>
                <a:spcPct val="90000"/>
              </a:lnSpc>
            </a:pPr>
            <a:r>
              <a:rPr lang="en-US" dirty="0">
                <a:latin typeface="+mj-lt"/>
                <a:ea typeface="Osaka" charset="0"/>
                <a:cs typeface="Osaka" charset="0"/>
              </a:rPr>
              <a:t>Ascending order by default</a:t>
            </a:r>
          </a:p>
          <a:p>
            <a:pPr lvl="1">
              <a:lnSpc>
                <a:spcPct val="90000"/>
              </a:lnSpc>
            </a:pPr>
            <a:r>
              <a:rPr lang="en-US" dirty="0">
                <a:latin typeface="+mj-lt"/>
                <a:ea typeface="Osaka" charset="0"/>
                <a:cs typeface="Osaka" charset="0"/>
              </a:rPr>
              <a:t>DESC flag for descending, ASC for ascending</a:t>
            </a:r>
          </a:p>
          <a:p>
            <a:pPr lvl="1">
              <a:lnSpc>
                <a:spcPct val="90000"/>
              </a:lnSpc>
            </a:pPr>
            <a:r>
              <a:rPr lang="en-US" dirty="0">
                <a:latin typeface="+mj-lt"/>
                <a:ea typeface="Osaka" charset="0"/>
                <a:cs typeface="Osaka" charset="0"/>
              </a:rPr>
              <a:t>Can mix and match, lexicographically</a:t>
            </a:r>
          </a:p>
          <a:p>
            <a:pPr>
              <a:lnSpc>
                <a:spcPct val="90000"/>
              </a:lnSpc>
            </a:pPr>
            <a:endParaRPr lang="en-US" dirty="0">
              <a:latin typeface="Tahoma" charset="0"/>
              <a:ea typeface="Osaka" charset="0"/>
              <a:cs typeface="Osaka" charset="0"/>
            </a:endParaRPr>
          </a:p>
        </p:txBody>
      </p:sp>
      <p:pic>
        <p:nvPicPr>
          <p:cNvPr id="2" name="Picture 1"/>
          <p:cNvPicPr>
            <a:picLocks noChangeAspect="1"/>
          </p:cNvPicPr>
          <p:nvPr/>
        </p:nvPicPr>
        <p:blipFill>
          <a:blip r:embed="rId2"/>
          <a:stretch>
            <a:fillRect/>
          </a:stretch>
        </p:blipFill>
        <p:spPr>
          <a:xfrm>
            <a:off x="7583138" y="644464"/>
            <a:ext cx="3869163" cy="2933761"/>
          </a:xfrm>
          <a:prstGeom prst="rect">
            <a:avLst/>
          </a:prstGeom>
        </p:spPr>
      </p:pic>
    </p:spTree>
    <p:extLst>
      <p:ext uri="{BB962C8B-B14F-4D97-AF65-F5344CB8AC3E}">
        <p14:creationId xmlns:p14="http://schemas.microsoft.com/office/powerpoint/2010/main" val="317295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ea typeface="Osaka" charset="0"/>
                <a:cs typeface="Helvetica Neue Light"/>
              </a:rPr>
              <a:t>Aggregates</a:t>
            </a:r>
          </a:p>
        </p:txBody>
      </p:sp>
      <p:sp>
        <p:nvSpPr>
          <p:cNvPr id="24579" name="Rectangle 3"/>
          <p:cNvSpPr>
            <a:spLocks noGrp="1" noChangeArrowheads="1"/>
          </p:cNvSpPr>
          <p:nvPr>
            <p:ph idx="1"/>
          </p:nvPr>
        </p:nvSpPr>
        <p:spPr>
          <a:xfrm>
            <a:off x="838200" y="1825625"/>
            <a:ext cx="10515600" cy="5032375"/>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 'CS'</a:t>
            </a:r>
            <a:br>
              <a:rPr lang="en-US" sz="2400" dirty="0">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[GROUP BY </a:t>
            </a:r>
            <a:r>
              <a:rPr lang="en-US" sz="2000" i="1" dirty="0">
                <a:solidFill>
                  <a:schemeClr val="bg2"/>
                </a:solidFill>
                <a:latin typeface="Lucida Sans Typewriter" charset="0"/>
                <a:ea typeface="Osaka" charset="0"/>
                <a:cs typeface="Osaka" charset="0"/>
              </a:rPr>
              <a:t>&lt;column list&gt;</a:t>
            </a:r>
            <a:br>
              <a:rPr lang="en-US" sz="2000" dirty="0">
                <a:solidFill>
                  <a:schemeClr val="bg2"/>
                </a:solidFill>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 [HAVING </a:t>
            </a:r>
            <a:r>
              <a:rPr lang="en-US" sz="2000" i="1" dirty="0">
                <a:solidFill>
                  <a:schemeClr val="bg2"/>
                </a:solidFill>
                <a:latin typeface="Lucida Sans Typewriter" charset="0"/>
                <a:ea typeface="Osaka" charset="0"/>
                <a:cs typeface="Osaka" charset="0"/>
              </a:rPr>
              <a:t>&lt;predicate&gt;</a:t>
            </a:r>
            <a:r>
              <a:rPr lang="en-US" sz="2000" dirty="0">
                <a:solidFill>
                  <a:schemeClr val="bg2"/>
                </a:solidFill>
                <a:latin typeface="Lucida Sans Typewriter" charset="0"/>
                <a:ea typeface="Osaka" charset="0"/>
                <a:cs typeface="Osaka" charset="0"/>
              </a:rPr>
              <a:t>] ]</a:t>
            </a:r>
            <a:br>
              <a:rPr lang="en-US" sz="2000" dirty="0">
                <a:solidFill>
                  <a:schemeClr val="bg2"/>
                </a:solidFill>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[ORDER BY </a:t>
            </a:r>
            <a:r>
              <a:rPr lang="en-US" sz="2000" i="1" dirty="0">
                <a:solidFill>
                  <a:schemeClr val="bg2"/>
                </a:solidFill>
                <a:latin typeface="Lucida Sans Typewriter" charset="0"/>
                <a:ea typeface="Osaka" charset="0"/>
                <a:cs typeface="Osaka" charset="0"/>
              </a:rPr>
              <a:t>&lt;column list&gt;</a:t>
            </a:r>
            <a:r>
              <a:rPr lang="en-US" sz="2000" dirty="0">
                <a:solidFill>
                  <a:schemeClr val="bg2"/>
                </a:solidFill>
                <a:latin typeface="Lucida Sans Typewriter" charset="0"/>
                <a:ea typeface="Osaka" charset="0"/>
                <a:cs typeface="Osaka" charset="0"/>
              </a:rPr>
              <a:t>] </a:t>
            </a:r>
            <a:r>
              <a:rPr lang="en-US" sz="2000" dirty="0">
                <a:solidFill>
                  <a:srgbClr val="000000"/>
                </a:solidFill>
                <a:latin typeface="Lucida Sans Typewriter" charset="0"/>
                <a:ea typeface="Osaka" charset="0"/>
                <a:cs typeface="Osaka" charset="0"/>
              </a:rPr>
              <a:t>;</a:t>
            </a:r>
            <a:endParaRPr lang="en-US" sz="1800" dirty="0">
              <a:latin typeface="Tahoma" charset="0"/>
              <a:ea typeface="Osaka" charset="0"/>
              <a:cs typeface="Osaka" charset="0"/>
            </a:endParaRPr>
          </a:p>
          <a:p>
            <a:pPr>
              <a:lnSpc>
                <a:spcPct val="90000"/>
              </a:lnSpc>
            </a:pPr>
            <a:r>
              <a:rPr lang="en-US" sz="2400" dirty="0">
                <a:latin typeface="+mj-lt"/>
                <a:ea typeface="Osaka" charset="0"/>
                <a:cs typeface="Osaka" charset="0"/>
              </a:rPr>
              <a:t>Before producing output, compute a summary statistic</a:t>
            </a:r>
          </a:p>
          <a:p>
            <a:pPr lvl="1"/>
            <a:r>
              <a:rPr lang="en-US" sz="1800" dirty="0">
                <a:latin typeface="+mj-lt"/>
                <a:ea typeface="Osaka" charset="0"/>
                <a:cs typeface="Osaka" charset="0"/>
              </a:rPr>
              <a:t>Aggregates include: SUM, COUNT, MAX, MIN, </a:t>
            </a:r>
            <a:r>
              <a:rPr lang="mr-IN" sz="1800" dirty="0">
                <a:latin typeface="+mj-lt"/>
                <a:ea typeface="Osaka" charset="0"/>
                <a:cs typeface="Osaka" charset="0"/>
              </a:rPr>
              <a:t>…</a:t>
            </a:r>
            <a:endParaRPr lang="en-US" sz="1800" dirty="0">
              <a:latin typeface="+mj-lt"/>
              <a:ea typeface="Osaka" charset="0"/>
              <a:cs typeface="Osaka" charset="0"/>
            </a:endParaRPr>
          </a:p>
          <a:p>
            <a:pPr>
              <a:lnSpc>
                <a:spcPct val="90000"/>
              </a:lnSpc>
            </a:pPr>
            <a:r>
              <a:rPr lang="en-US" sz="2400" dirty="0">
                <a:latin typeface="+mj-lt"/>
                <a:ea typeface="Osaka" charset="0"/>
                <a:cs typeface="Osaka" charset="0"/>
              </a:rPr>
              <a:t>Produces 1 row of output </a:t>
            </a:r>
            <a:r>
              <a:rPr lang="en-US" sz="2400" dirty="0">
                <a:latin typeface="+mj-lt"/>
                <a:ea typeface="Osaka" charset="0"/>
                <a:cs typeface="Osaka" charset="0"/>
                <a:sym typeface="Wingdings"/>
              </a:rPr>
              <a:t> </a:t>
            </a:r>
            <a:r>
              <a:rPr lang="en-US" sz="2400" b="1" dirty="0">
                <a:latin typeface="+mj-lt"/>
                <a:ea typeface="Osaka" charset="0"/>
                <a:cs typeface="Osaka" charset="0"/>
                <a:sym typeface="Wingdings"/>
              </a:rPr>
              <a:t>Still a table</a:t>
            </a:r>
            <a:endParaRPr lang="en-US" sz="2400" b="1" dirty="0">
              <a:latin typeface="+mj-lt"/>
              <a:ea typeface="Osaka" charset="0"/>
              <a:cs typeface="Osaka" charset="0"/>
            </a:endParaRPr>
          </a:p>
          <a:p>
            <a:pPr>
              <a:lnSpc>
                <a:spcPct val="90000"/>
              </a:lnSpc>
            </a:pPr>
            <a:r>
              <a:rPr lang="en-US" sz="2400" dirty="0">
                <a:latin typeface="+mj-lt"/>
                <a:ea typeface="Osaka" charset="0"/>
                <a:cs typeface="Osaka" charset="0"/>
              </a:rPr>
              <a:t>Note: can use DISTINCT </a:t>
            </a:r>
            <a:r>
              <a:rPr lang="en-US" sz="2400" i="1" dirty="0">
                <a:latin typeface="+mj-lt"/>
                <a:ea typeface="Osaka" charset="0"/>
                <a:cs typeface="Osaka" charset="0"/>
              </a:rPr>
              <a:t>inside</a:t>
            </a:r>
            <a:r>
              <a:rPr lang="en-US" sz="2400" dirty="0">
                <a:latin typeface="+mj-lt"/>
                <a:ea typeface="Osaka" charset="0"/>
                <a:cs typeface="Osaka" charset="0"/>
              </a:rPr>
              <a:t> the </a:t>
            </a:r>
            <a:r>
              <a:rPr lang="en-US" sz="2400" dirty="0" err="1">
                <a:latin typeface="+mj-lt"/>
                <a:ea typeface="Osaka" charset="0"/>
                <a:cs typeface="Osaka" charset="0"/>
              </a:rPr>
              <a:t>agg</a:t>
            </a:r>
            <a:r>
              <a:rPr lang="en-US" sz="2400" dirty="0">
                <a:latin typeface="+mj-lt"/>
                <a:ea typeface="Osaka" charset="0"/>
                <a:cs typeface="Osaka" charset="0"/>
              </a:rPr>
              <a:t> function</a:t>
            </a:r>
          </a:p>
          <a:p>
            <a:pPr lvl="1">
              <a:lnSpc>
                <a:spcPct val="90000"/>
              </a:lnSpc>
            </a:pPr>
            <a:r>
              <a:rPr lang="en-US" dirty="0">
                <a:latin typeface="+mj-lt"/>
                <a:ea typeface="Osaka" charset="0"/>
                <a:cs typeface="Osaka" charset="0"/>
              </a:rPr>
              <a:t>SELECT COUNT(DISTINCT name) </a:t>
            </a:r>
            <a:r>
              <a:rPr lang="mr-IN" dirty="0">
                <a:latin typeface="+mj-lt"/>
                <a:ea typeface="Osaka" charset="0"/>
                <a:cs typeface="Osaka" charset="0"/>
              </a:rPr>
              <a:t>…</a:t>
            </a:r>
            <a:endParaRPr lang="en-US" dirty="0">
              <a:latin typeface="+mj-lt"/>
              <a:ea typeface="Osaka" charset="0"/>
              <a:cs typeface="Osaka" charset="0"/>
            </a:endParaRPr>
          </a:p>
        </p:txBody>
      </p:sp>
      <p:pic>
        <p:nvPicPr>
          <p:cNvPr id="2" name="Picture 1"/>
          <p:cNvPicPr>
            <a:picLocks noChangeAspect="1"/>
          </p:cNvPicPr>
          <p:nvPr/>
        </p:nvPicPr>
        <p:blipFill>
          <a:blip r:embed="rId2"/>
          <a:stretch>
            <a:fillRect/>
          </a:stretch>
        </p:blipFill>
        <p:spPr>
          <a:xfrm>
            <a:off x="7407972" y="1505415"/>
            <a:ext cx="1286972" cy="1726426"/>
          </a:xfrm>
          <a:prstGeom prst="rect">
            <a:avLst/>
          </a:prstGeom>
        </p:spPr>
      </p:pic>
    </p:spTree>
    <p:extLst>
      <p:ext uri="{BB962C8B-B14F-4D97-AF65-F5344CB8AC3E}">
        <p14:creationId xmlns:p14="http://schemas.microsoft.com/office/powerpoint/2010/main" val="28484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fade">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fade">
                                      <p:cBhvr>
                                        <p:cTn id="12" dur="500"/>
                                        <p:tgtEl>
                                          <p:spTgt spid="24579">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fade">
                                      <p:cBhvr>
                                        <p:cTn id="15"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ea typeface="Osaka" charset="0"/>
                <a:cs typeface="Helvetica Neue Light"/>
              </a:rPr>
              <a:t>GROUP BY</a:t>
            </a:r>
          </a:p>
        </p:txBody>
      </p:sp>
      <p:sp>
        <p:nvSpPr>
          <p:cNvPr id="25603" name="Rectangle 3"/>
          <p:cNvSpPr>
            <a:spLocks noGrp="1" noChangeArrowheads="1"/>
          </p:cNvSpPr>
          <p:nvPr>
            <p:ph idx="1"/>
          </p:nvPr>
        </p:nvSpPr>
        <p:spPr>
          <a:xfrm>
            <a:off x="838200" y="1825624"/>
            <a:ext cx="10515600" cy="5527153"/>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[WHERE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latin typeface="Lucida Sans Typewriter" charset="0"/>
                <a:ea typeface="Osaka" charset="0"/>
                <a:cs typeface="Osaka" charset="0"/>
              </a:rPr>
              <a:t>;</a:t>
            </a:r>
            <a:endParaRPr lang="en-US" sz="2000" dirty="0">
              <a:latin typeface="Tahoma" charset="0"/>
              <a:ea typeface="Osaka" charset="0"/>
              <a:cs typeface="Osaka" charset="0"/>
            </a:endParaRPr>
          </a:p>
          <a:p>
            <a:pPr>
              <a:lnSpc>
                <a:spcPct val="90000"/>
              </a:lnSpc>
            </a:pPr>
            <a:r>
              <a:rPr lang="en-US" sz="2000" dirty="0">
                <a:latin typeface="+mj-lt"/>
                <a:ea typeface="Osaka" charset="0"/>
                <a:cs typeface="Osaka" charset="0"/>
              </a:rPr>
              <a:t>Partition table into groups with same GROUP BY column values</a:t>
            </a:r>
          </a:p>
          <a:p>
            <a:pPr lvl="1">
              <a:lnSpc>
                <a:spcPct val="90000"/>
              </a:lnSpc>
            </a:pPr>
            <a:r>
              <a:rPr lang="en-US" sz="2000" dirty="0">
                <a:latin typeface="+mj-lt"/>
                <a:ea typeface="Osaka" charset="0"/>
                <a:cs typeface="Osaka" charset="0"/>
              </a:rPr>
              <a:t>Group By takes a list of columns </a:t>
            </a:r>
          </a:p>
          <a:p>
            <a:pPr>
              <a:lnSpc>
                <a:spcPct val="90000"/>
              </a:lnSpc>
            </a:pPr>
            <a:r>
              <a:rPr lang="en-US" sz="2000" dirty="0">
                <a:latin typeface="+mj-lt"/>
                <a:ea typeface="Osaka" charset="0"/>
                <a:cs typeface="Osaka" charset="0"/>
              </a:rPr>
              <a:t>Produce an aggregate result per group</a:t>
            </a:r>
          </a:p>
        </p:txBody>
      </p:sp>
      <p:pic>
        <p:nvPicPr>
          <p:cNvPr id="2" name="Picture 1"/>
          <p:cNvPicPr>
            <a:picLocks noChangeAspect="1"/>
          </p:cNvPicPr>
          <p:nvPr/>
        </p:nvPicPr>
        <p:blipFill>
          <a:blip r:embed="rId3"/>
          <a:stretch>
            <a:fillRect/>
          </a:stretch>
        </p:blipFill>
        <p:spPr>
          <a:xfrm>
            <a:off x="8327172" y="835224"/>
            <a:ext cx="2322241" cy="2301870"/>
          </a:xfrm>
          <a:prstGeom prst="rect">
            <a:avLst/>
          </a:prstGeom>
        </p:spPr>
      </p:pic>
    </p:spTree>
    <p:extLst>
      <p:ext uri="{BB962C8B-B14F-4D97-AF65-F5344CB8AC3E}">
        <p14:creationId xmlns:p14="http://schemas.microsoft.com/office/powerpoint/2010/main" val="1321744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B12EE1-540F-4042-BF0C-4248271F8A3E}"/>
              </a:ext>
            </a:extLst>
          </p:cNvPr>
          <p:cNvPicPr>
            <a:picLocks noChangeAspect="1"/>
          </p:cNvPicPr>
          <p:nvPr/>
        </p:nvPicPr>
        <p:blipFill>
          <a:blip r:embed="rId2"/>
          <a:stretch>
            <a:fillRect/>
          </a:stretch>
        </p:blipFill>
        <p:spPr>
          <a:xfrm>
            <a:off x="7225991" y="1542637"/>
            <a:ext cx="4642075" cy="3813133"/>
          </a:xfrm>
          <a:prstGeom prst="rect">
            <a:avLst/>
          </a:prstGeom>
        </p:spPr>
      </p:pic>
      <p:sp>
        <p:nvSpPr>
          <p:cNvPr id="2" name="Title 1"/>
          <p:cNvSpPr>
            <a:spLocks noGrp="1"/>
          </p:cNvSpPr>
          <p:nvPr>
            <p:ph type="title"/>
          </p:nvPr>
        </p:nvSpPr>
        <p:spPr/>
        <p:txBody>
          <a:bodyPr/>
          <a:lstStyle/>
          <a:p>
            <a:r>
              <a:rPr lang="en-US" dirty="0"/>
              <a:t>What does the following Produce?</a:t>
            </a:r>
          </a:p>
        </p:txBody>
      </p:sp>
      <p:sp>
        <p:nvSpPr>
          <p:cNvPr id="3" name="Content Placeholder 2"/>
          <p:cNvSpPr>
            <a:spLocks noGrp="1"/>
          </p:cNvSpPr>
          <p:nvPr>
            <p:ph idx="1"/>
          </p:nvPr>
        </p:nvSpPr>
        <p:spPr>
          <a:xfrm>
            <a:off x="838200" y="5018049"/>
            <a:ext cx="10515600" cy="1460810"/>
          </a:xfrm>
        </p:spPr>
        <p:txBody>
          <a:bodyPr/>
          <a:lstStyle/>
          <a:p>
            <a:r>
              <a:rPr lang="en-US" dirty="0"/>
              <a:t>An error! (why?)</a:t>
            </a:r>
          </a:p>
          <a:p>
            <a:pPr lvl="1"/>
            <a:r>
              <a:rPr lang="en-US" dirty="0"/>
              <a:t>What name should be used for each group?</a:t>
            </a:r>
          </a:p>
          <a:p>
            <a:pPr lvl="1"/>
            <a:endParaRPr lang="en-US" dirty="0"/>
          </a:p>
        </p:txBody>
      </p:sp>
      <p:sp>
        <p:nvSpPr>
          <p:cNvPr id="5" name="Rectangle 4"/>
          <p:cNvSpPr/>
          <p:nvPr/>
        </p:nvSpPr>
        <p:spPr>
          <a:xfrm>
            <a:off x="639336" y="1893915"/>
            <a:ext cx="6096000" cy="2308324"/>
          </a:xfrm>
          <a:prstGeom prst="rect">
            <a:avLst/>
          </a:prstGeom>
        </p:spPr>
        <p:txBody>
          <a:bodyPr>
            <a:spAutoFit/>
          </a:bodyPr>
          <a:lstStyle/>
          <a:p>
            <a:pPr marL="14287" marR="0" lvl="0" indent="0" algn="l" defTabSz="914377" rtl="0" eaLnBrk="1" fontAlgn="auto" latinLnBrk="0" hangingPunct="1">
              <a:lnSpc>
                <a:spcPct val="100000"/>
              </a:lnSpc>
              <a:spcBef>
                <a:spcPts val="2200"/>
              </a:spcBef>
              <a:spcAft>
                <a:spcPts val="0"/>
              </a:spcAft>
              <a:buClr>
                <a:srgbClr val="000000"/>
              </a:buClr>
              <a:buSzPct val="100000"/>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1" u="none" strike="noStrike" kern="1200" cap="none" spc="0" normalizeH="0" baseline="0" noProof="0" dirty="0">
                <a:ln>
                  <a:noFill/>
                </a:ln>
                <a:solidFill>
                  <a:srgbClr val="4472C4"/>
                </a:solidFill>
                <a:effectLst/>
                <a:uLnTx/>
                <a:uFillTx/>
                <a:latin typeface="Lucida Sans Typewriter" charset="0"/>
                <a:ea typeface="Osaka" charset="0"/>
                <a:cs typeface="Osaka" charset="0"/>
              </a:rPr>
              <a:t>name</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gpa</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[WHERE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grpSp>
        <p:nvGrpSpPr>
          <p:cNvPr id="14" name="Group 13"/>
          <p:cNvGrpSpPr/>
          <p:nvPr/>
        </p:nvGrpSpPr>
        <p:grpSpPr>
          <a:xfrm>
            <a:off x="7225991" y="1893915"/>
            <a:ext cx="2319452" cy="3270896"/>
            <a:chOff x="7259445" y="1905064"/>
            <a:chExt cx="4718495" cy="3270896"/>
          </a:xfrm>
        </p:grpSpPr>
        <p:sp>
          <p:nvSpPr>
            <p:cNvPr id="11" name="Freeform 10"/>
            <p:cNvSpPr/>
            <p:nvPr/>
          </p:nvSpPr>
          <p:spPr>
            <a:xfrm>
              <a:off x="7259445" y="1905064"/>
              <a:ext cx="4594303" cy="2165130"/>
            </a:xfrm>
            <a:custGeom>
              <a:avLst/>
              <a:gdLst>
                <a:gd name="connsiteX0" fmla="*/ 29737 w 4594303"/>
                <a:gd name="connsiteY0" fmla="*/ 0 h 2165130"/>
                <a:gd name="connsiteX1" fmla="*/ 148681 w 4594303"/>
                <a:gd name="connsiteY1" fmla="*/ 0 h 2165130"/>
                <a:gd name="connsiteX2" fmla="*/ 155655 w 4594303"/>
                <a:gd name="connsiteY2" fmla="*/ 2889 h 2165130"/>
                <a:gd name="connsiteX3" fmla="*/ 184298 w 4594303"/>
                <a:gd name="connsiteY3" fmla="*/ 1 h 2165130"/>
                <a:gd name="connsiteX4" fmla="*/ 4410004 w 4594303"/>
                <a:gd name="connsiteY4" fmla="*/ 1 h 2165130"/>
                <a:gd name="connsiteX5" fmla="*/ 4594302 w 4594303"/>
                <a:gd name="connsiteY5" fmla="*/ 184299 h 2165130"/>
                <a:gd name="connsiteX6" fmla="*/ 4594302 w 4594303"/>
                <a:gd name="connsiteY6" fmla="*/ 921466 h 2165130"/>
                <a:gd name="connsiteX7" fmla="*/ 4410004 w 4594303"/>
                <a:gd name="connsiteY7" fmla="*/ 1105764 h 2165130"/>
                <a:gd name="connsiteX8" fmla="*/ 184298 w 4594303"/>
                <a:gd name="connsiteY8" fmla="*/ 1105764 h 2165130"/>
                <a:gd name="connsiteX9" fmla="*/ 178418 w 4594303"/>
                <a:gd name="connsiteY9" fmla="*/ 1105171 h 2165130"/>
                <a:gd name="connsiteX10" fmla="*/ 178418 w 4594303"/>
                <a:gd name="connsiteY10" fmla="*/ 1466108 h 2165130"/>
                <a:gd name="connsiteX11" fmla="*/ 4477797 w 4594303"/>
                <a:gd name="connsiteY11" fmla="*/ 1466108 h 2165130"/>
                <a:gd name="connsiteX12" fmla="*/ 4594303 w 4594303"/>
                <a:gd name="connsiteY12" fmla="*/ 1582614 h 2165130"/>
                <a:gd name="connsiteX13" fmla="*/ 4594303 w 4594303"/>
                <a:gd name="connsiteY13" fmla="*/ 2048624 h 2165130"/>
                <a:gd name="connsiteX14" fmla="*/ 4477797 w 4594303"/>
                <a:gd name="connsiteY14" fmla="*/ 2165130 h 2165130"/>
                <a:gd name="connsiteX15" fmla="*/ 116507 w 4594303"/>
                <a:gd name="connsiteY15" fmla="*/ 2165130 h 2165130"/>
                <a:gd name="connsiteX16" fmla="*/ 116502 w 4594303"/>
                <a:gd name="connsiteY16" fmla="*/ 2165129 h 2165130"/>
                <a:gd name="connsiteX17" fmla="*/ 29737 w 4594303"/>
                <a:gd name="connsiteY17" fmla="*/ 2165129 h 2165130"/>
                <a:gd name="connsiteX18" fmla="*/ 0 w 4594303"/>
                <a:gd name="connsiteY18" fmla="*/ 2135392 h 2165130"/>
                <a:gd name="connsiteX19" fmla="*/ 0 w 4594303"/>
                <a:gd name="connsiteY19" fmla="*/ 921466 h 2165130"/>
                <a:gd name="connsiteX20" fmla="*/ 0 w 4594303"/>
                <a:gd name="connsiteY20" fmla="*/ 184299 h 2165130"/>
                <a:gd name="connsiteX21" fmla="*/ 0 w 4594303"/>
                <a:gd name="connsiteY21" fmla="*/ 29737 h 2165130"/>
                <a:gd name="connsiteX22" fmla="*/ 29737 w 4594303"/>
                <a:gd name="connsiteY22" fmla="*/ 0 h 21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4303" h="2165130">
                  <a:moveTo>
                    <a:pt x="29737" y="0"/>
                  </a:moveTo>
                  <a:lnTo>
                    <a:pt x="148681" y="0"/>
                  </a:lnTo>
                  <a:lnTo>
                    <a:pt x="155655" y="2889"/>
                  </a:lnTo>
                  <a:lnTo>
                    <a:pt x="184298" y="1"/>
                  </a:lnTo>
                  <a:lnTo>
                    <a:pt x="4410004" y="1"/>
                  </a:lnTo>
                  <a:cubicBezTo>
                    <a:pt x="4511789" y="1"/>
                    <a:pt x="4594302" y="82514"/>
                    <a:pt x="4594302" y="184299"/>
                  </a:cubicBezTo>
                  <a:lnTo>
                    <a:pt x="4594302" y="921466"/>
                  </a:lnTo>
                  <a:cubicBezTo>
                    <a:pt x="4594302" y="1023251"/>
                    <a:pt x="4511789" y="1105764"/>
                    <a:pt x="4410004" y="1105764"/>
                  </a:cubicBezTo>
                  <a:lnTo>
                    <a:pt x="184298" y="1105764"/>
                  </a:lnTo>
                  <a:lnTo>
                    <a:pt x="178418" y="1105171"/>
                  </a:lnTo>
                  <a:lnTo>
                    <a:pt x="178418" y="1466108"/>
                  </a:lnTo>
                  <a:lnTo>
                    <a:pt x="4477797" y="1466108"/>
                  </a:lnTo>
                  <a:cubicBezTo>
                    <a:pt x="4542141" y="1466108"/>
                    <a:pt x="4594303" y="1518270"/>
                    <a:pt x="4594303" y="1582614"/>
                  </a:cubicBezTo>
                  <a:lnTo>
                    <a:pt x="4594303" y="2048624"/>
                  </a:lnTo>
                  <a:cubicBezTo>
                    <a:pt x="4594303" y="2112968"/>
                    <a:pt x="4542141" y="2165130"/>
                    <a:pt x="4477797" y="2165130"/>
                  </a:cubicBezTo>
                  <a:lnTo>
                    <a:pt x="116507" y="2165130"/>
                  </a:lnTo>
                  <a:lnTo>
                    <a:pt x="116502" y="2165129"/>
                  </a:lnTo>
                  <a:lnTo>
                    <a:pt x="29737" y="2165129"/>
                  </a:lnTo>
                  <a:cubicBezTo>
                    <a:pt x="13314" y="2165129"/>
                    <a:pt x="0" y="2151815"/>
                    <a:pt x="0" y="2135392"/>
                  </a:cubicBezTo>
                  <a:lnTo>
                    <a:pt x="0" y="921466"/>
                  </a:lnTo>
                  <a:lnTo>
                    <a:pt x="0" y="184299"/>
                  </a:lnTo>
                  <a:lnTo>
                    <a:pt x="0" y="29737"/>
                  </a:lnTo>
                  <a:cubicBezTo>
                    <a:pt x="0" y="13314"/>
                    <a:pt x="13314" y="0"/>
                    <a:pt x="29737" y="0"/>
                  </a:cubicBezTo>
                  <a:close/>
                </a:path>
              </a:pathLst>
            </a:custGeom>
            <a:solidFill>
              <a:schemeClr val="accent1">
                <a:alpha val="49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ounded Rectangle 11"/>
            <p:cNvSpPr/>
            <p:nvPr/>
          </p:nvSpPr>
          <p:spPr>
            <a:xfrm>
              <a:off x="7586215" y="3066585"/>
              <a:ext cx="4391725" cy="267629"/>
            </a:xfrm>
            <a:prstGeom prst="round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 name="Rounded Rectangle 12"/>
            <p:cNvSpPr/>
            <p:nvPr/>
          </p:nvSpPr>
          <p:spPr>
            <a:xfrm>
              <a:off x="7259445" y="4113896"/>
              <a:ext cx="4594303" cy="1062064"/>
            </a:xfrm>
            <a:prstGeom prst="roundRect">
              <a:avLst/>
            </a:prstGeom>
            <a:solidFill>
              <a:schemeClr val="accent6">
                <a:alpha val="49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189827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What if we wanted to only consider departments that have greater than two students?</a:t>
            </a:r>
          </a:p>
        </p:txBody>
      </p:sp>
      <p:sp>
        <p:nvSpPr>
          <p:cNvPr id="5" name="Rectangle 4"/>
          <p:cNvSpPr/>
          <p:nvPr/>
        </p:nvSpPr>
        <p:spPr>
          <a:xfrm>
            <a:off x="639336" y="2005427"/>
            <a:ext cx="6096000" cy="2308324"/>
          </a:xfrm>
          <a:prstGeom prst="rect">
            <a:avLst/>
          </a:prstGeom>
        </p:spPr>
        <p:txBody>
          <a:bodyPr>
            <a:spAutoFit/>
          </a:bodyPr>
          <a:lstStyle/>
          <a:p>
            <a:pPr marL="14287"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gpa</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[WHERE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spTree>
    <p:extLst>
      <p:ext uri="{BB962C8B-B14F-4D97-AF65-F5344CB8AC3E}">
        <p14:creationId xmlns:p14="http://schemas.microsoft.com/office/powerpoint/2010/main" val="3968896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What if we wanted to only consider departments that have greater than two students?</a:t>
            </a:r>
          </a:p>
        </p:txBody>
      </p:sp>
      <p:sp>
        <p:nvSpPr>
          <p:cNvPr id="3" name="Content Placeholder 2"/>
          <p:cNvSpPr>
            <a:spLocks noGrp="1"/>
          </p:cNvSpPr>
          <p:nvPr>
            <p:ph idx="1"/>
          </p:nvPr>
        </p:nvSpPr>
        <p:spPr>
          <a:xfrm>
            <a:off x="838200" y="4728118"/>
            <a:ext cx="10515600" cy="1471149"/>
          </a:xfrm>
        </p:spPr>
        <p:txBody>
          <a:bodyPr>
            <a:normAutofit lnSpcReduction="10000"/>
          </a:bodyPr>
          <a:lstStyle/>
          <a:p>
            <a:r>
              <a:rPr lang="en-US" dirty="0"/>
              <a:t>Doesn’t work </a:t>
            </a:r>
            <a:r>
              <a:rPr lang="mr-IN" dirty="0"/>
              <a:t>…</a:t>
            </a:r>
            <a:r>
              <a:rPr lang="en-US" dirty="0"/>
              <a:t> </a:t>
            </a:r>
          </a:p>
          <a:p>
            <a:r>
              <a:rPr lang="en-US" dirty="0"/>
              <a:t>WHERE clause is applied before GROUP BY</a:t>
            </a:r>
          </a:p>
          <a:p>
            <a:pPr lvl="1"/>
            <a:r>
              <a:rPr lang="en-US" dirty="0"/>
              <a:t>You cannot have aggregation functions in the where clause</a:t>
            </a:r>
          </a:p>
          <a:p>
            <a:pPr lvl="1"/>
            <a:endParaRPr lang="en-US" dirty="0"/>
          </a:p>
          <a:p>
            <a:endParaRPr lang="en-US" dirty="0"/>
          </a:p>
        </p:txBody>
      </p:sp>
      <p:sp>
        <p:nvSpPr>
          <p:cNvPr id="5" name="Rectangle 4"/>
          <p:cNvSpPr/>
          <p:nvPr/>
        </p:nvSpPr>
        <p:spPr>
          <a:xfrm>
            <a:off x="639336" y="2005427"/>
            <a:ext cx="6096000" cy="2308324"/>
          </a:xfrm>
          <a:prstGeom prst="rect">
            <a:avLst/>
          </a:prstGeom>
        </p:spPr>
        <p:txBody>
          <a:bodyPr>
            <a:spAutoFit/>
          </a:bodyPr>
          <a:lstStyle/>
          <a:p>
            <a:pPr marL="14287"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gpa</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 WHERE </a:t>
            </a:r>
            <a:r>
              <a:rPr kumimoji="0" lang="en-US" sz="2400" b="0" i="1" u="none" strike="noStrike" kern="1200" cap="none" spc="0" normalizeH="0" baseline="0" noProof="0" dirty="0">
                <a:ln>
                  <a:noFill/>
                </a:ln>
                <a:solidFill>
                  <a:srgbClr val="4472C4"/>
                </a:solidFill>
                <a:effectLst/>
                <a:uLnTx/>
                <a:uFillTx/>
                <a:latin typeface="Lucida Sans Typewriter" charset="0"/>
                <a:ea typeface="Osaka" charset="0"/>
                <a:cs typeface="Osaka" charset="0"/>
              </a:rPr>
              <a:t>COUNT(*) &gt; 2</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err="1">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sp>
        <p:nvSpPr>
          <p:cNvPr id="4" name="TextBox 3"/>
          <p:cNvSpPr txBox="1"/>
          <p:nvPr/>
        </p:nvSpPr>
        <p:spPr>
          <a:xfrm>
            <a:off x="400817" y="2656445"/>
            <a:ext cx="487634"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Tree>
    <p:extLst>
      <p:ext uri="{BB962C8B-B14F-4D97-AF65-F5344CB8AC3E}">
        <p14:creationId xmlns:p14="http://schemas.microsoft.com/office/powerpoint/2010/main" val="404421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ea typeface="Osaka" charset="0"/>
                <a:cs typeface="Helvetica Neue Light"/>
              </a:rPr>
              <a:t>HAVING</a:t>
            </a:r>
          </a:p>
        </p:txBody>
      </p:sp>
      <p:sp>
        <p:nvSpPr>
          <p:cNvPr id="26627" name="Rectangle 3"/>
          <p:cNvSpPr>
            <a:spLocks noGrp="1" noChangeArrowheads="1"/>
          </p:cNvSpPr>
          <p:nvPr>
            <p:ph idx="1"/>
          </p:nvPr>
        </p:nvSpPr>
        <p:spPr>
          <a:xfrm>
            <a:off x="838200" y="1825625"/>
            <a:ext cx="10515600" cy="4888326"/>
          </a:xfrm>
        </p:spPr>
        <p:txBody>
          <a:bodyPr>
            <a:normAutofit/>
          </a:bodyPr>
          <a:lstStyle/>
          <a:p>
            <a:pPr marL="14287" indent="0">
              <a:lnSpc>
                <a:spcPct val="11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[WHERE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solidFill>
                  <a:srgbClr val="000000"/>
                </a:solidFill>
                <a:latin typeface="Lucida Sans Typewriter" charset="0"/>
                <a:ea typeface="Osaka" charset="0"/>
                <a:cs typeface="Osaka" charset="0"/>
              </a:rPr>
              <a:t>;</a:t>
            </a:r>
            <a:endParaRPr lang="en-US" sz="2400" dirty="0">
              <a:solidFill>
                <a:schemeClr val="bg2"/>
              </a:solidFill>
              <a:latin typeface="Tahoma" charset="0"/>
              <a:ea typeface="Osaka" charset="0"/>
              <a:cs typeface="Osaka" charset="0"/>
            </a:endParaRPr>
          </a:p>
          <a:p>
            <a:pPr>
              <a:lnSpc>
                <a:spcPct val="90000"/>
              </a:lnSpc>
            </a:pPr>
            <a:r>
              <a:rPr lang="en-US" sz="2000" dirty="0">
                <a:ea typeface="Osaka" charset="0"/>
                <a:cs typeface="Osaka" charset="0"/>
              </a:rPr>
              <a:t>The HAVING predicate is applied </a:t>
            </a:r>
            <a:r>
              <a:rPr lang="en-US" sz="2000" b="1" i="1" dirty="0">
                <a:ea typeface="Osaka" charset="0"/>
                <a:cs typeface="Osaka" charset="0"/>
              </a:rPr>
              <a:t>after</a:t>
            </a:r>
            <a:r>
              <a:rPr lang="en-US" sz="2000" dirty="0">
                <a:ea typeface="Osaka" charset="0"/>
                <a:cs typeface="Osaka" charset="0"/>
              </a:rPr>
              <a:t> </a:t>
            </a:r>
            <a:r>
              <a:rPr lang="en-US" sz="2000" i="1" dirty="0">
                <a:ea typeface="Osaka" charset="0"/>
                <a:cs typeface="Osaka" charset="0"/>
              </a:rPr>
              <a:t>grouping</a:t>
            </a:r>
            <a:r>
              <a:rPr lang="en-US" sz="2000" dirty="0">
                <a:ea typeface="Osaka" charset="0"/>
                <a:cs typeface="Osaka" charset="0"/>
              </a:rPr>
              <a:t> and </a:t>
            </a:r>
            <a:r>
              <a:rPr lang="en-US" sz="2000" i="1" dirty="0">
                <a:ea typeface="Osaka" charset="0"/>
                <a:cs typeface="Osaka" charset="0"/>
              </a:rPr>
              <a:t>aggregation</a:t>
            </a:r>
          </a:p>
          <a:p>
            <a:pPr lvl="1">
              <a:lnSpc>
                <a:spcPct val="90000"/>
              </a:lnSpc>
            </a:pPr>
            <a:r>
              <a:rPr lang="en-US" sz="2000" dirty="0">
                <a:ea typeface="Osaka" charset="0"/>
                <a:cs typeface="Osaka" charset="0"/>
              </a:rPr>
              <a:t>Hence can contain anything that could go in the SELECT list</a:t>
            </a:r>
          </a:p>
          <a:p>
            <a:pPr>
              <a:lnSpc>
                <a:spcPct val="90000"/>
              </a:lnSpc>
            </a:pPr>
            <a:r>
              <a:rPr lang="en-US" sz="2000" dirty="0">
                <a:ea typeface="Osaka" charset="0"/>
                <a:cs typeface="Osaka" charset="0"/>
              </a:rPr>
              <a:t>HAVING can only be used in aggregate queries</a:t>
            </a:r>
          </a:p>
        </p:txBody>
      </p:sp>
      <p:pic>
        <p:nvPicPr>
          <p:cNvPr id="2" name="Picture 1"/>
          <p:cNvPicPr>
            <a:picLocks noChangeAspect="1"/>
          </p:cNvPicPr>
          <p:nvPr/>
        </p:nvPicPr>
        <p:blipFill>
          <a:blip r:embed="rId2"/>
          <a:stretch>
            <a:fillRect/>
          </a:stretch>
        </p:blipFill>
        <p:spPr>
          <a:xfrm>
            <a:off x="8559033" y="1197129"/>
            <a:ext cx="2794767" cy="2125934"/>
          </a:xfrm>
          <a:prstGeom prst="rect">
            <a:avLst/>
          </a:prstGeom>
        </p:spPr>
      </p:pic>
    </p:spTree>
    <p:extLst>
      <p:ext uri="{BB962C8B-B14F-4D97-AF65-F5344CB8AC3E}">
        <p14:creationId xmlns:p14="http://schemas.microsoft.com/office/powerpoint/2010/main" val="23333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fade">
                                      <p:cBhvr>
                                        <p:cTn id="7" dur="500"/>
                                        <p:tgtEl>
                                          <p:spTgt spid="266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fade">
                                      <p:cBhvr>
                                        <p:cTn id="10" dur="500"/>
                                        <p:tgtEl>
                                          <p:spTgt spid="266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animEffect transition="in" filter="fade">
                                      <p:cBhvr>
                                        <p:cTn id="15"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35D540-35D8-4F45-A011-AC5DFF9FEFE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4B8DBA92-CDD8-C947-BDE6-F0011B30995F}"/>
              </a:ext>
            </a:extLst>
          </p:cNvPr>
          <p:cNvSpPr>
            <a:spLocks noGrp="1"/>
          </p:cNvSpPr>
          <p:nvPr>
            <p:ph type="body" idx="1"/>
          </p:nvPr>
        </p:nvSpPr>
        <p:spPr/>
        <p:txBody>
          <a:bodyPr/>
          <a:lstStyle/>
          <a:p>
            <a:r>
              <a:rPr lang="en-US" dirty="0" err="1"/>
              <a:t>TwitterAPI_REST_Example.ipynb</a:t>
            </a:r>
            <a:endParaRPr lang="en-US" dirty="0"/>
          </a:p>
        </p:txBody>
      </p:sp>
      <p:sp>
        <p:nvSpPr>
          <p:cNvPr id="6" name="Freeform 5">
            <a:extLst>
              <a:ext uri="{FF2B5EF4-FFF2-40B4-BE49-F238E27FC236}">
                <a16:creationId xmlns:a16="http://schemas.microsoft.com/office/drawing/2014/main" id="{80CA34F1-0672-B14D-ACFC-1FBC459B6C8C}"/>
              </a:ext>
            </a:extLst>
          </p:cNvPr>
          <p:cNvSpPr/>
          <p:nvPr/>
        </p:nvSpPr>
        <p:spPr>
          <a:xfrm>
            <a:off x="6604844" y="1514531"/>
            <a:ext cx="3010880" cy="2448721"/>
          </a:xfrm>
          <a:custGeom>
            <a:avLst/>
            <a:gdLst>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10576 w 3010880"/>
              <a:gd name="connsiteY18" fmla="*/ 185367 h 2448932"/>
              <a:gd name="connsiteX19" fmla="*/ 2540347 w 3010880"/>
              <a:gd name="connsiteY19" fmla="*/ 202379 h 2448932"/>
              <a:gd name="connsiteX20" fmla="*/ 2872083 w 3010880"/>
              <a:gd name="connsiteY20" fmla="*/ 74788 h 2448932"/>
              <a:gd name="connsiteX21" fmla="*/ 2923119 w 3010880"/>
              <a:gd name="connsiteY21" fmla="*/ 66282 h 2448932"/>
              <a:gd name="connsiteX22" fmla="*/ 2923119 w 3010880"/>
              <a:gd name="connsiteY22" fmla="*/ 96053 h 2448932"/>
              <a:gd name="connsiteX23" fmla="*/ 2850818 w 3010880"/>
              <a:gd name="connsiteY23" fmla="*/ 215138 h 2448932"/>
              <a:gd name="connsiteX24" fmla="*/ 2740239 w 3010880"/>
              <a:gd name="connsiteY24" fmla="*/ 342729 h 2448932"/>
              <a:gd name="connsiteX25" fmla="*/ 2667938 w 3010880"/>
              <a:gd name="connsiteY25" fmla="*/ 393765 h 2448932"/>
              <a:gd name="connsiteX26" fmla="*/ 2735986 w 3010880"/>
              <a:gd name="connsiteY26" fmla="*/ 389512 h 2448932"/>
              <a:gd name="connsiteX27" fmla="*/ 2859324 w 3010880"/>
              <a:gd name="connsiteY27" fmla="*/ 351235 h 2448932"/>
              <a:gd name="connsiteX28" fmla="*/ 2986915 w 3010880"/>
              <a:gd name="connsiteY28" fmla="*/ 312958 h 2448932"/>
              <a:gd name="connsiteX29" fmla="*/ 3008180 w 3010880"/>
              <a:gd name="connsiteY29" fmla="*/ 308705 h 2448932"/>
              <a:gd name="connsiteX30" fmla="*/ 2999674 w 3010880"/>
              <a:gd name="connsiteY30" fmla="*/ 329970 h 2448932"/>
              <a:gd name="connsiteX31" fmla="*/ 2910360 w 3010880"/>
              <a:gd name="connsiteY31" fmla="*/ 440548 h 2448932"/>
              <a:gd name="connsiteX32" fmla="*/ 2791275 w 3010880"/>
              <a:gd name="connsiteY32" fmla="*/ 542621 h 2448932"/>
              <a:gd name="connsiteX33" fmla="*/ 2710468 w 3010880"/>
              <a:gd name="connsiteY33" fmla="*/ 602163 h 2448932"/>
              <a:gd name="connsiteX34" fmla="*/ 2689203 w 3010880"/>
              <a:gd name="connsiteY34" fmla="*/ 619175 h 2448932"/>
              <a:gd name="connsiteX35" fmla="*/ 2701962 w 3010880"/>
              <a:gd name="connsiteY35" fmla="*/ 746766 h 2448932"/>
              <a:gd name="connsiteX36" fmla="*/ 2663685 w 3010880"/>
              <a:gd name="connsiteY36" fmla="*/ 1044478 h 2448932"/>
              <a:gd name="connsiteX37" fmla="*/ 2574371 w 3010880"/>
              <a:gd name="connsiteY37" fmla="*/ 1346442 h 2448932"/>
              <a:gd name="connsiteX38" fmla="*/ 2391491 w 3010880"/>
              <a:gd name="connsiteY38" fmla="*/ 1707949 h 2448932"/>
              <a:gd name="connsiteX39" fmla="*/ 2140563 w 3010880"/>
              <a:gd name="connsiteY39" fmla="*/ 1992902 h 2448932"/>
              <a:gd name="connsiteX40" fmla="*/ 1902394 w 3010880"/>
              <a:gd name="connsiteY40" fmla="*/ 2188541 h 2448932"/>
              <a:gd name="connsiteX41" fmla="*/ 1613188 w 3010880"/>
              <a:gd name="connsiteY41" fmla="*/ 2328891 h 2448932"/>
              <a:gd name="connsiteX42" fmla="*/ 1315476 w 3010880"/>
              <a:gd name="connsiteY42" fmla="*/ 2413951 h 2448932"/>
              <a:gd name="connsiteX43" fmla="*/ 1017765 w 3010880"/>
              <a:gd name="connsiteY43" fmla="*/ 2447975 h 2448932"/>
              <a:gd name="connsiteX44" fmla="*/ 690282 w 3010880"/>
              <a:gd name="connsiteY44" fmla="*/ 2430963 h 2448932"/>
              <a:gd name="connsiteX45" fmla="*/ 375558 w 3010880"/>
              <a:gd name="connsiteY45" fmla="*/ 2345903 h 2448932"/>
              <a:gd name="connsiteX46" fmla="*/ 31063 w 3010880"/>
              <a:gd name="connsiteY46" fmla="*/ 2188541 h 2448932"/>
              <a:gd name="connsiteX47" fmla="*/ 22557 w 3010880"/>
              <a:gd name="connsiteY47" fmla="*/ 2180035 h 2448932"/>
              <a:gd name="connsiteX48" fmla="*/ 86353 w 3010880"/>
              <a:gd name="connsiteY48" fmla="*/ 2180035 h 2448932"/>
              <a:gd name="connsiteX49" fmla="*/ 358546 w 3010880"/>
              <a:gd name="connsiteY49" fmla="*/ 2163023 h 2448932"/>
              <a:gd name="connsiteX50" fmla="*/ 647752 w 3010880"/>
              <a:gd name="connsiteY50" fmla="*/ 2073709 h 2448932"/>
              <a:gd name="connsiteX51" fmla="*/ 894427 w 3010880"/>
              <a:gd name="connsiteY51" fmla="*/ 1946119 h 2448932"/>
              <a:gd name="connsiteX52" fmla="*/ 919945 w 3010880"/>
              <a:gd name="connsiteY52" fmla="*/ 1920600 h 2448932"/>
              <a:gd name="connsiteX53" fmla="*/ 860403 w 3010880"/>
              <a:gd name="connsiteY53" fmla="*/ 1907841 h 2448932"/>
              <a:gd name="connsiteX54" fmla="*/ 707294 w 3010880"/>
              <a:gd name="connsiteY54" fmla="*/ 1878070 h 2448932"/>
              <a:gd name="connsiteX55" fmla="*/ 524414 w 3010880"/>
              <a:gd name="connsiteY55" fmla="*/ 1763239 h 2448932"/>
              <a:gd name="connsiteX56" fmla="*/ 388317 w 3010880"/>
              <a:gd name="connsiteY56" fmla="*/ 1593118 h 2448932"/>
              <a:gd name="connsiteX57" fmla="*/ 354293 w 3010880"/>
              <a:gd name="connsiteY57" fmla="*/ 1499551 h 2448932"/>
              <a:gd name="connsiteX58" fmla="*/ 435101 w 3010880"/>
              <a:gd name="connsiteY58" fmla="*/ 1495298 h 2448932"/>
              <a:gd name="connsiteX59" fmla="*/ 609475 w 3010880"/>
              <a:gd name="connsiteY59" fmla="*/ 1495298 h 2448932"/>
              <a:gd name="connsiteX60" fmla="*/ 583956 w 3010880"/>
              <a:gd name="connsiteY60" fmla="*/ 1465527 h 2448932"/>
              <a:gd name="connsiteX61" fmla="*/ 481884 w 3010880"/>
              <a:gd name="connsiteY61" fmla="*/ 1422997 h 2448932"/>
              <a:gd name="connsiteX62" fmla="*/ 294751 w 3010880"/>
              <a:gd name="connsiteY62" fmla="*/ 1299659 h 2448932"/>
              <a:gd name="connsiteX63" fmla="*/ 167160 w 3010880"/>
              <a:gd name="connsiteY63" fmla="*/ 1087008 h 2448932"/>
              <a:gd name="connsiteX64" fmla="*/ 141642 w 3010880"/>
              <a:gd name="connsiteY64" fmla="*/ 895622 h 2448932"/>
              <a:gd name="connsiteX65" fmla="*/ 141642 w 3010880"/>
              <a:gd name="connsiteY65" fmla="*/ 870104 h 2448932"/>
              <a:gd name="connsiteX66" fmla="*/ 184172 w 3010880"/>
              <a:gd name="connsiteY66" fmla="*/ 887116 h 2448932"/>
              <a:gd name="connsiteX67" fmla="*/ 367052 w 3010880"/>
              <a:gd name="connsiteY67" fmla="*/ 950911 h 2448932"/>
              <a:gd name="connsiteX68" fmla="*/ 392570 w 3010880"/>
              <a:gd name="connsiteY68" fmla="*/ 942405 h 2448932"/>
              <a:gd name="connsiteX69" fmla="*/ 350040 w 3010880"/>
              <a:gd name="connsiteY69" fmla="*/ 904128 h 2448932"/>
              <a:gd name="connsiteX70" fmla="*/ 235209 w 3010880"/>
              <a:gd name="connsiteY70" fmla="*/ 763778 h 2448932"/>
              <a:gd name="connsiteX71" fmla="*/ 158654 w 3010880"/>
              <a:gd name="connsiteY71" fmla="*/ 627681 h 2448932"/>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40347 w 3010880"/>
              <a:gd name="connsiteY18" fmla="*/ 202379 h 2448932"/>
              <a:gd name="connsiteX19" fmla="*/ 2872083 w 3010880"/>
              <a:gd name="connsiteY19" fmla="*/ 74788 h 2448932"/>
              <a:gd name="connsiteX20" fmla="*/ 2923119 w 3010880"/>
              <a:gd name="connsiteY20" fmla="*/ 66282 h 2448932"/>
              <a:gd name="connsiteX21" fmla="*/ 2923119 w 3010880"/>
              <a:gd name="connsiteY21" fmla="*/ 96053 h 2448932"/>
              <a:gd name="connsiteX22" fmla="*/ 2850818 w 3010880"/>
              <a:gd name="connsiteY22" fmla="*/ 215138 h 2448932"/>
              <a:gd name="connsiteX23" fmla="*/ 2740239 w 3010880"/>
              <a:gd name="connsiteY23" fmla="*/ 342729 h 2448932"/>
              <a:gd name="connsiteX24" fmla="*/ 2667938 w 3010880"/>
              <a:gd name="connsiteY24" fmla="*/ 393765 h 2448932"/>
              <a:gd name="connsiteX25" fmla="*/ 2735986 w 3010880"/>
              <a:gd name="connsiteY25" fmla="*/ 389512 h 2448932"/>
              <a:gd name="connsiteX26" fmla="*/ 2859324 w 3010880"/>
              <a:gd name="connsiteY26" fmla="*/ 351235 h 2448932"/>
              <a:gd name="connsiteX27" fmla="*/ 2986915 w 3010880"/>
              <a:gd name="connsiteY27" fmla="*/ 312958 h 2448932"/>
              <a:gd name="connsiteX28" fmla="*/ 3008180 w 3010880"/>
              <a:gd name="connsiteY28" fmla="*/ 308705 h 2448932"/>
              <a:gd name="connsiteX29" fmla="*/ 2999674 w 3010880"/>
              <a:gd name="connsiteY29" fmla="*/ 329970 h 2448932"/>
              <a:gd name="connsiteX30" fmla="*/ 2910360 w 3010880"/>
              <a:gd name="connsiteY30" fmla="*/ 440548 h 2448932"/>
              <a:gd name="connsiteX31" fmla="*/ 2791275 w 3010880"/>
              <a:gd name="connsiteY31" fmla="*/ 542621 h 2448932"/>
              <a:gd name="connsiteX32" fmla="*/ 2710468 w 3010880"/>
              <a:gd name="connsiteY32" fmla="*/ 602163 h 2448932"/>
              <a:gd name="connsiteX33" fmla="*/ 2689203 w 3010880"/>
              <a:gd name="connsiteY33" fmla="*/ 619175 h 2448932"/>
              <a:gd name="connsiteX34" fmla="*/ 2701962 w 3010880"/>
              <a:gd name="connsiteY34" fmla="*/ 746766 h 2448932"/>
              <a:gd name="connsiteX35" fmla="*/ 2663685 w 3010880"/>
              <a:gd name="connsiteY35" fmla="*/ 1044478 h 2448932"/>
              <a:gd name="connsiteX36" fmla="*/ 2574371 w 3010880"/>
              <a:gd name="connsiteY36" fmla="*/ 1346442 h 2448932"/>
              <a:gd name="connsiteX37" fmla="*/ 2391491 w 3010880"/>
              <a:gd name="connsiteY37" fmla="*/ 1707949 h 2448932"/>
              <a:gd name="connsiteX38" fmla="*/ 2140563 w 3010880"/>
              <a:gd name="connsiteY38" fmla="*/ 1992902 h 2448932"/>
              <a:gd name="connsiteX39" fmla="*/ 1902394 w 3010880"/>
              <a:gd name="connsiteY39" fmla="*/ 2188541 h 2448932"/>
              <a:gd name="connsiteX40" fmla="*/ 1613188 w 3010880"/>
              <a:gd name="connsiteY40" fmla="*/ 2328891 h 2448932"/>
              <a:gd name="connsiteX41" fmla="*/ 1315476 w 3010880"/>
              <a:gd name="connsiteY41" fmla="*/ 2413951 h 2448932"/>
              <a:gd name="connsiteX42" fmla="*/ 1017765 w 3010880"/>
              <a:gd name="connsiteY42" fmla="*/ 2447975 h 2448932"/>
              <a:gd name="connsiteX43" fmla="*/ 690282 w 3010880"/>
              <a:gd name="connsiteY43" fmla="*/ 2430963 h 2448932"/>
              <a:gd name="connsiteX44" fmla="*/ 375558 w 3010880"/>
              <a:gd name="connsiteY44" fmla="*/ 2345903 h 2448932"/>
              <a:gd name="connsiteX45" fmla="*/ 31063 w 3010880"/>
              <a:gd name="connsiteY45" fmla="*/ 2188541 h 2448932"/>
              <a:gd name="connsiteX46" fmla="*/ 22557 w 3010880"/>
              <a:gd name="connsiteY46" fmla="*/ 2180035 h 2448932"/>
              <a:gd name="connsiteX47" fmla="*/ 86353 w 3010880"/>
              <a:gd name="connsiteY47" fmla="*/ 2180035 h 2448932"/>
              <a:gd name="connsiteX48" fmla="*/ 358546 w 3010880"/>
              <a:gd name="connsiteY48" fmla="*/ 2163023 h 2448932"/>
              <a:gd name="connsiteX49" fmla="*/ 647752 w 3010880"/>
              <a:gd name="connsiteY49" fmla="*/ 2073709 h 2448932"/>
              <a:gd name="connsiteX50" fmla="*/ 894427 w 3010880"/>
              <a:gd name="connsiteY50" fmla="*/ 1946119 h 2448932"/>
              <a:gd name="connsiteX51" fmla="*/ 919945 w 3010880"/>
              <a:gd name="connsiteY51" fmla="*/ 1920600 h 2448932"/>
              <a:gd name="connsiteX52" fmla="*/ 860403 w 3010880"/>
              <a:gd name="connsiteY52" fmla="*/ 1907841 h 2448932"/>
              <a:gd name="connsiteX53" fmla="*/ 707294 w 3010880"/>
              <a:gd name="connsiteY53" fmla="*/ 1878070 h 2448932"/>
              <a:gd name="connsiteX54" fmla="*/ 524414 w 3010880"/>
              <a:gd name="connsiteY54" fmla="*/ 1763239 h 2448932"/>
              <a:gd name="connsiteX55" fmla="*/ 388317 w 3010880"/>
              <a:gd name="connsiteY55" fmla="*/ 1593118 h 2448932"/>
              <a:gd name="connsiteX56" fmla="*/ 354293 w 3010880"/>
              <a:gd name="connsiteY56" fmla="*/ 1499551 h 2448932"/>
              <a:gd name="connsiteX57" fmla="*/ 435101 w 3010880"/>
              <a:gd name="connsiteY57" fmla="*/ 1495298 h 2448932"/>
              <a:gd name="connsiteX58" fmla="*/ 609475 w 3010880"/>
              <a:gd name="connsiteY58" fmla="*/ 1495298 h 2448932"/>
              <a:gd name="connsiteX59" fmla="*/ 583956 w 3010880"/>
              <a:gd name="connsiteY59" fmla="*/ 1465527 h 2448932"/>
              <a:gd name="connsiteX60" fmla="*/ 481884 w 3010880"/>
              <a:gd name="connsiteY60" fmla="*/ 1422997 h 2448932"/>
              <a:gd name="connsiteX61" fmla="*/ 294751 w 3010880"/>
              <a:gd name="connsiteY61" fmla="*/ 1299659 h 2448932"/>
              <a:gd name="connsiteX62" fmla="*/ 167160 w 3010880"/>
              <a:gd name="connsiteY62" fmla="*/ 1087008 h 2448932"/>
              <a:gd name="connsiteX63" fmla="*/ 141642 w 3010880"/>
              <a:gd name="connsiteY63" fmla="*/ 895622 h 2448932"/>
              <a:gd name="connsiteX64" fmla="*/ 141642 w 3010880"/>
              <a:gd name="connsiteY64" fmla="*/ 870104 h 2448932"/>
              <a:gd name="connsiteX65" fmla="*/ 184172 w 3010880"/>
              <a:gd name="connsiteY65" fmla="*/ 887116 h 2448932"/>
              <a:gd name="connsiteX66" fmla="*/ 367052 w 3010880"/>
              <a:gd name="connsiteY66" fmla="*/ 950911 h 2448932"/>
              <a:gd name="connsiteX67" fmla="*/ 392570 w 3010880"/>
              <a:gd name="connsiteY67" fmla="*/ 942405 h 2448932"/>
              <a:gd name="connsiteX68" fmla="*/ 350040 w 3010880"/>
              <a:gd name="connsiteY68" fmla="*/ 904128 h 2448932"/>
              <a:gd name="connsiteX69" fmla="*/ 235209 w 3010880"/>
              <a:gd name="connsiteY69" fmla="*/ 763778 h 2448932"/>
              <a:gd name="connsiteX70" fmla="*/ 158654 w 3010880"/>
              <a:gd name="connsiteY70" fmla="*/ 627681 h 2448932"/>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23335 w 3010880"/>
              <a:gd name="connsiteY18" fmla="*/ 185367 h 2448932"/>
              <a:gd name="connsiteX19" fmla="*/ 2872083 w 3010880"/>
              <a:gd name="connsiteY19" fmla="*/ 74788 h 2448932"/>
              <a:gd name="connsiteX20" fmla="*/ 2923119 w 3010880"/>
              <a:gd name="connsiteY20" fmla="*/ 66282 h 2448932"/>
              <a:gd name="connsiteX21" fmla="*/ 2923119 w 3010880"/>
              <a:gd name="connsiteY21" fmla="*/ 96053 h 2448932"/>
              <a:gd name="connsiteX22" fmla="*/ 2850818 w 3010880"/>
              <a:gd name="connsiteY22" fmla="*/ 215138 h 2448932"/>
              <a:gd name="connsiteX23" fmla="*/ 2740239 w 3010880"/>
              <a:gd name="connsiteY23" fmla="*/ 342729 h 2448932"/>
              <a:gd name="connsiteX24" fmla="*/ 2667938 w 3010880"/>
              <a:gd name="connsiteY24" fmla="*/ 393765 h 2448932"/>
              <a:gd name="connsiteX25" fmla="*/ 2735986 w 3010880"/>
              <a:gd name="connsiteY25" fmla="*/ 389512 h 2448932"/>
              <a:gd name="connsiteX26" fmla="*/ 2859324 w 3010880"/>
              <a:gd name="connsiteY26" fmla="*/ 351235 h 2448932"/>
              <a:gd name="connsiteX27" fmla="*/ 2986915 w 3010880"/>
              <a:gd name="connsiteY27" fmla="*/ 312958 h 2448932"/>
              <a:gd name="connsiteX28" fmla="*/ 3008180 w 3010880"/>
              <a:gd name="connsiteY28" fmla="*/ 308705 h 2448932"/>
              <a:gd name="connsiteX29" fmla="*/ 2999674 w 3010880"/>
              <a:gd name="connsiteY29" fmla="*/ 329970 h 2448932"/>
              <a:gd name="connsiteX30" fmla="*/ 2910360 w 3010880"/>
              <a:gd name="connsiteY30" fmla="*/ 440548 h 2448932"/>
              <a:gd name="connsiteX31" fmla="*/ 2791275 w 3010880"/>
              <a:gd name="connsiteY31" fmla="*/ 542621 h 2448932"/>
              <a:gd name="connsiteX32" fmla="*/ 2710468 w 3010880"/>
              <a:gd name="connsiteY32" fmla="*/ 602163 h 2448932"/>
              <a:gd name="connsiteX33" fmla="*/ 2689203 w 3010880"/>
              <a:gd name="connsiteY33" fmla="*/ 619175 h 2448932"/>
              <a:gd name="connsiteX34" fmla="*/ 2701962 w 3010880"/>
              <a:gd name="connsiteY34" fmla="*/ 746766 h 2448932"/>
              <a:gd name="connsiteX35" fmla="*/ 2663685 w 3010880"/>
              <a:gd name="connsiteY35" fmla="*/ 1044478 h 2448932"/>
              <a:gd name="connsiteX36" fmla="*/ 2574371 w 3010880"/>
              <a:gd name="connsiteY36" fmla="*/ 1346442 h 2448932"/>
              <a:gd name="connsiteX37" fmla="*/ 2391491 w 3010880"/>
              <a:gd name="connsiteY37" fmla="*/ 1707949 h 2448932"/>
              <a:gd name="connsiteX38" fmla="*/ 2140563 w 3010880"/>
              <a:gd name="connsiteY38" fmla="*/ 1992902 h 2448932"/>
              <a:gd name="connsiteX39" fmla="*/ 1902394 w 3010880"/>
              <a:gd name="connsiteY39" fmla="*/ 2188541 h 2448932"/>
              <a:gd name="connsiteX40" fmla="*/ 1613188 w 3010880"/>
              <a:gd name="connsiteY40" fmla="*/ 2328891 h 2448932"/>
              <a:gd name="connsiteX41" fmla="*/ 1315476 w 3010880"/>
              <a:gd name="connsiteY41" fmla="*/ 2413951 h 2448932"/>
              <a:gd name="connsiteX42" fmla="*/ 1017765 w 3010880"/>
              <a:gd name="connsiteY42" fmla="*/ 2447975 h 2448932"/>
              <a:gd name="connsiteX43" fmla="*/ 690282 w 3010880"/>
              <a:gd name="connsiteY43" fmla="*/ 2430963 h 2448932"/>
              <a:gd name="connsiteX44" fmla="*/ 375558 w 3010880"/>
              <a:gd name="connsiteY44" fmla="*/ 2345903 h 2448932"/>
              <a:gd name="connsiteX45" fmla="*/ 31063 w 3010880"/>
              <a:gd name="connsiteY45" fmla="*/ 2188541 h 2448932"/>
              <a:gd name="connsiteX46" fmla="*/ 22557 w 3010880"/>
              <a:gd name="connsiteY46" fmla="*/ 2180035 h 2448932"/>
              <a:gd name="connsiteX47" fmla="*/ 86353 w 3010880"/>
              <a:gd name="connsiteY47" fmla="*/ 2180035 h 2448932"/>
              <a:gd name="connsiteX48" fmla="*/ 358546 w 3010880"/>
              <a:gd name="connsiteY48" fmla="*/ 2163023 h 2448932"/>
              <a:gd name="connsiteX49" fmla="*/ 647752 w 3010880"/>
              <a:gd name="connsiteY49" fmla="*/ 2073709 h 2448932"/>
              <a:gd name="connsiteX50" fmla="*/ 894427 w 3010880"/>
              <a:gd name="connsiteY50" fmla="*/ 1946119 h 2448932"/>
              <a:gd name="connsiteX51" fmla="*/ 919945 w 3010880"/>
              <a:gd name="connsiteY51" fmla="*/ 1920600 h 2448932"/>
              <a:gd name="connsiteX52" fmla="*/ 860403 w 3010880"/>
              <a:gd name="connsiteY52" fmla="*/ 1907841 h 2448932"/>
              <a:gd name="connsiteX53" fmla="*/ 707294 w 3010880"/>
              <a:gd name="connsiteY53" fmla="*/ 1878070 h 2448932"/>
              <a:gd name="connsiteX54" fmla="*/ 524414 w 3010880"/>
              <a:gd name="connsiteY54" fmla="*/ 1763239 h 2448932"/>
              <a:gd name="connsiteX55" fmla="*/ 388317 w 3010880"/>
              <a:gd name="connsiteY55" fmla="*/ 1593118 h 2448932"/>
              <a:gd name="connsiteX56" fmla="*/ 354293 w 3010880"/>
              <a:gd name="connsiteY56" fmla="*/ 1499551 h 2448932"/>
              <a:gd name="connsiteX57" fmla="*/ 435101 w 3010880"/>
              <a:gd name="connsiteY57" fmla="*/ 1495298 h 2448932"/>
              <a:gd name="connsiteX58" fmla="*/ 609475 w 3010880"/>
              <a:gd name="connsiteY58" fmla="*/ 1495298 h 2448932"/>
              <a:gd name="connsiteX59" fmla="*/ 583956 w 3010880"/>
              <a:gd name="connsiteY59" fmla="*/ 1465527 h 2448932"/>
              <a:gd name="connsiteX60" fmla="*/ 481884 w 3010880"/>
              <a:gd name="connsiteY60" fmla="*/ 1422997 h 2448932"/>
              <a:gd name="connsiteX61" fmla="*/ 294751 w 3010880"/>
              <a:gd name="connsiteY61" fmla="*/ 1299659 h 2448932"/>
              <a:gd name="connsiteX62" fmla="*/ 167160 w 3010880"/>
              <a:gd name="connsiteY62" fmla="*/ 1087008 h 2448932"/>
              <a:gd name="connsiteX63" fmla="*/ 141642 w 3010880"/>
              <a:gd name="connsiteY63" fmla="*/ 895622 h 2448932"/>
              <a:gd name="connsiteX64" fmla="*/ 141642 w 3010880"/>
              <a:gd name="connsiteY64" fmla="*/ 870104 h 2448932"/>
              <a:gd name="connsiteX65" fmla="*/ 184172 w 3010880"/>
              <a:gd name="connsiteY65" fmla="*/ 887116 h 2448932"/>
              <a:gd name="connsiteX66" fmla="*/ 367052 w 3010880"/>
              <a:gd name="connsiteY66" fmla="*/ 950911 h 2448932"/>
              <a:gd name="connsiteX67" fmla="*/ 392570 w 3010880"/>
              <a:gd name="connsiteY67" fmla="*/ 942405 h 2448932"/>
              <a:gd name="connsiteX68" fmla="*/ 350040 w 3010880"/>
              <a:gd name="connsiteY68" fmla="*/ 904128 h 2448932"/>
              <a:gd name="connsiteX69" fmla="*/ 235209 w 3010880"/>
              <a:gd name="connsiteY69" fmla="*/ 763778 h 2448932"/>
              <a:gd name="connsiteX70" fmla="*/ 158654 w 3010880"/>
              <a:gd name="connsiteY70" fmla="*/ 627681 h 2448932"/>
              <a:gd name="connsiteX0" fmla="*/ 158654 w 3010880"/>
              <a:gd name="connsiteY0" fmla="*/ 627681 h 2448932"/>
              <a:gd name="connsiteX1" fmla="*/ 133136 w 3010880"/>
              <a:gd name="connsiteY1" fmla="*/ 525609 h 2448932"/>
              <a:gd name="connsiteX2" fmla="*/ 133136 w 3010880"/>
              <a:gd name="connsiteY2" fmla="*/ 398018 h 2448932"/>
              <a:gd name="connsiteX3" fmla="*/ 141642 w 3010880"/>
              <a:gd name="connsiteY3" fmla="*/ 317211 h 2448932"/>
              <a:gd name="connsiteX4" fmla="*/ 171413 w 3010880"/>
              <a:gd name="connsiteY4" fmla="*/ 202379 h 2448932"/>
              <a:gd name="connsiteX5" fmla="*/ 222449 w 3010880"/>
              <a:gd name="connsiteY5" fmla="*/ 138584 h 2448932"/>
              <a:gd name="connsiteX6" fmla="*/ 260727 w 3010880"/>
              <a:gd name="connsiteY6" fmla="*/ 172608 h 2448932"/>
              <a:gd name="connsiteX7" fmla="*/ 469125 w 3010880"/>
              <a:gd name="connsiteY7" fmla="*/ 381006 h 2448932"/>
              <a:gd name="connsiteX8" fmla="*/ 698788 w 3010880"/>
              <a:gd name="connsiteY8" fmla="*/ 534115 h 2448932"/>
              <a:gd name="connsiteX9" fmla="*/ 970982 w 3010880"/>
              <a:gd name="connsiteY9" fmla="*/ 653200 h 2448932"/>
              <a:gd name="connsiteX10" fmla="*/ 1247428 w 3010880"/>
              <a:gd name="connsiteY10" fmla="*/ 738260 h 2448932"/>
              <a:gd name="connsiteX11" fmla="*/ 1472838 w 3010880"/>
              <a:gd name="connsiteY11" fmla="*/ 759525 h 2448932"/>
              <a:gd name="connsiteX12" fmla="*/ 1468585 w 3010880"/>
              <a:gd name="connsiteY12" fmla="*/ 538368 h 2448932"/>
              <a:gd name="connsiteX13" fmla="*/ 1553646 w 3010880"/>
              <a:gd name="connsiteY13" fmla="*/ 317211 h 2448932"/>
              <a:gd name="connsiteX14" fmla="*/ 1685489 w 3010880"/>
              <a:gd name="connsiteY14" fmla="*/ 164102 h 2448932"/>
              <a:gd name="connsiteX15" fmla="*/ 1940671 w 3010880"/>
              <a:gd name="connsiteY15" fmla="*/ 19499 h 2448932"/>
              <a:gd name="connsiteX16" fmla="*/ 2187346 w 3010880"/>
              <a:gd name="connsiteY16" fmla="*/ 10993 h 2448932"/>
              <a:gd name="connsiteX17" fmla="*/ 2425515 w 3010880"/>
              <a:gd name="connsiteY17" fmla="*/ 108813 h 2448932"/>
              <a:gd name="connsiteX18" fmla="*/ 2523335 w 3010880"/>
              <a:gd name="connsiteY18" fmla="*/ 185367 h 2448932"/>
              <a:gd name="connsiteX19" fmla="*/ 2872083 w 3010880"/>
              <a:gd name="connsiteY19" fmla="*/ 74788 h 2448932"/>
              <a:gd name="connsiteX20" fmla="*/ 2923119 w 3010880"/>
              <a:gd name="connsiteY20" fmla="*/ 66282 h 2448932"/>
              <a:gd name="connsiteX21" fmla="*/ 2923119 w 3010880"/>
              <a:gd name="connsiteY21" fmla="*/ 96053 h 2448932"/>
              <a:gd name="connsiteX22" fmla="*/ 2850818 w 3010880"/>
              <a:gd name="connsiteY22" fmla="*/ 215138 h 2448932"/>
              <a:gd name="connsiteX23" fmla="*/ 2740239 w 3010880"/>
              <a:gd name="connsiteY23" fmla="*/ 342729 h 2448932"/>
              <a:gd name="connsiteX24" fmla="*/ 2667938 w 3010880"/>
              <a:gd name="connsiteY24" fmla="*/ 393765 h 2448932"/>
              <a:gd name="connsiteX25" fmla="*/ 2735986 w 3010880"/>
              <a:gd name="connsiteY25" fmla="*/ 389512 h 2448932"/>
              <a:gd name="connsiteX26" fmla="*/ 2859324 w 3010880"/>
              <a:gd name="connsiteY26" fmla="*/ 351235 h 2448932"/>
              <a:gd name="connsiteX27" fmla="*/ 2986915 w 3010880"/>
              <a:gd name="connsiteY27" fmla="*/ 312958 h 2448932"/>
              <a:gd name="connsiteX28" fmla="*/ 3008180 w 3010880"/>
              <a:gd name="connsiteY28" fmla="*/ 308705 h 2448932"/>
              <a:gd name="connsiteX29" fmla="*/ 2999674 w 3010880"/>
              <a:gd name="connsiteY29" fmla="*/ 329970 h 2448932"/>
              <a:gd name="connsiteX30" fmla="*/ 2910360 w 3010880"/>
              <a:gd name="connsiteY30" fmla="*/ 440548 h 2448932"/>
              <a:gd name="connsiteX31" fmla="*/ 2791275 w 3010880"/>
              <a:gd name="connsiteY31" fmla="*/ 542621 h 2448932"/>
              <a:gd name="connsiteX32" fmla="*/ 2710468 w 3010880"/>
              <a:gd name="connsiteY32" fmla="*/ 602163 h 2448932"/>
              <a:gd name="connsiteX33" fmla="*/ 2689203 w 3010880"/>
              <a:gd name="connsiteY33" fmla="*/ 619175 h 2448932"/>
              <a:gd name="connsiteX34" fmla="*/ 2701962 w 3010880"/>
              <a:gd name="connsiteY34" fmla="*/ 746766 h 2448932"/>
              <a:gd name="connsiteX35" fmla="*/ 2663685 w 3010880"/>
              <a:gd name="connsiteY35" fmla="*/ 1044478 h 2448932"/>
              <a:gd name="connsiteX36" fmla="*/ 2574371 w 3010880"/>
              <a:gd name="connsiteY36" fmla="*/ 1346442 h 2448932"/>
              <a:gd name="connsiteX37" fmla="*/ 2391491 w 3010880"/>
              <a:gd name="connsiteY37" fmla="*/ 1707949 h 2448932"/>
              <a:gd name="connsiteX38" fmla="*/ 2140563 w 3010880"/>
              <a:gd name="connsiteY38" fmla="*/ 1992902 h 2448932"/>
              <a:gd name="connsiteX39" fmla="*/ 1902394 w 3010880"/>
              <a:gd name="connsiteY39" fmla="*/ 2188541 h 2448932"/>
              <a:gd name="connsiteX40" fmla="*/ 1613188 w 3010880"/>
              <a:gd name="connsiteY40" fmla="*/ 2328891 h 2448932"/>
              <a:gd name="connsiteX41" fmla="*/ 1315476 w 3010880"/>
              <a:gd name="connsiteY41" fmla="*/ 2413951 h 2448932"/>
              <a:gd name="connsiteX42" fmla="*/ 1017765 w 3010880"/>
              <a:gd name="connsiteY42" fmla="*/ 2447975 h 2448932"/>
              <a:gd name="connsiteX43" fmla="*/ 690282 w 3010880"/>
              <a:gd name="connsiteY43" fmla="*/ 2430963 h 2448932"/>
              <a:gd name="connsiteX44" fmla="*/ 375558 w 3010880"/>
              <a:gd name="connsiteY44" fmla="*/ 2345903 h 2448932"/>
              <a:gd name="connsiteX45" fmla="*/ 31063 w 3010880"/>
              <a:gd name="connsiteY45" fmla="*/ 2188541 h 2448932"/>
              <a:gd name="connsiteX46" fmla="*/ 22557 w 3010880"/>
              <a:gd name="connsiteY46" fmla="*/ 2180035 h 2448932"/>
              <a:gd name="connsiteX47" fmla="*/ 86353 w 3010880"/>
              <a:gd name="connsiteY47" fmla="*/ 2180035 h 2448932"/>
              <a:gd name="connsiteX48" fmla="*/ 358546 w 3010880"/>
              <a:gd name="connsiteY48" fmla="*/ 2163023 h 2448932"/>
              <a:gd name="connsiteX49" fmla="*/ 647752 w 3010880"/>
              <a:gd name="connsiteY49" fmla="*/ 2073709 h 2448932"/>
              <a:gd name="connsiteX50" fmla="*/ 894427 w 3010880"/>
              <a:gd name="connsiteY50" fmla="*/ 1946119 h 2448932"/>
              <a:gd name="connsiteX51" fmla="*/ 919945 w 3010880"/>
              <a:gd name="connsiteY51" fmla="*/ 1920600 h 2448932"/>
              <a:gd name="connsiteX52" fmla="*/ 860403 w 3010880"/>
              <a:gd name="connsiteY52" fmla="*/ 1907841 h 2448932"/>
              <a:gd name="connsiteX53" fmla="*/ 707294 w 3010880"/>
              <a:gd name="connsiteY53" fmla="*/ 1878070 h 2448932"/>
              <a:gd name="connsiteX54" fmla="*/ 524414 w 3010880"/>
              <a:gd name="connsiteY54" fmla="*/ 1763239 h 2448932"/>
              <a:gd name="connsiteX55" fmla="*/ 388317 w 3010880"/>
              <a:gd name="connsiteY55" fmla="*/ 1593118 h 2448932"/>
              <a:gd name="connsiteX56" fmla="*/ 354293 w 3010880"/>
              <a:gd name="connsiteY56" fmla="*/ 1499551 h 2448932"/>
              <a:gd name="connsiteX57" fmla="*/ 435101 w 3010880"/>
              <a:gd name="connsiteY57" fmla="*/ 1495298 h 2448932"/>
              <a:gd name="connsiteX58" fmla="*/ 609475 w 3010880"/>
              <a:gd name="connsiteY58" fmla="*/ 1495298 h 2448932"/>
              <a:gd name="connsiteX59" fmla="*/ 583956 w 3010880"/>
              <a:gd name="connsiteY59" fmla="*/ 1465527 h 2448932"/>
              <a:gd name="connsiteX60" fmla="*/ 481884 w 3010880"/>
              <a:gd name="connsiteY60" fmla="*/ 1422997 h 2448932"/>
              <a:gd name="connsiteX61" fmla="*/ 294751 w 3010880"/>
              <a:gd name="connsiteY61" fmla="*/ 1299659 h 2448932"/>
              <a:gd name="connsiteX62" fmla="*/ 167160 w 3010880"/>
              <a:gd name="connsiteY62" fmla="*/ 1087008 h 2448932"/>
              <a:gd name="connsiteX63" fmla="*/ 141642 w 3010880"/>
              <a:gd name="connsiteY63" fmla="*/ 895622 h 2448932"/>
              <a:gd name="connsiteX64" fmla="*/ 141642 w 3010880"/>
              <a:gd name="connsiteY64" fmla="*/ 870104 h 2448932"/>
              <a:gd name="connsiteX65" fmla="*/ 184172 w 3010880"/>
              <a:gd name="connsiteY65" fmla="*/ 887116 h 2448932"/>
              <a:gd name="connsiteX66" fmla="*/ 367052 w 3010880"/>
              <a:gd name="connsiteY66" fmla="*/ 950911 h 2448932"/>
              <a:gd name="connsiteX67" fmla="*/ 392570 w 3010880"/>
              <a:gd name="connsiteY67" fmla="*/ 942405 h 2448932"/>
              <a:gd name="connsiteX68" fmla="*/ 350040 w 3010880"/>
              <a:gd name="connsiteY68" fmla="*/ 904128 h 2448932"/>
              <a:gd name="connsiteX69" fmla="*/ 235209 w 3010880"/>
              <a:gd name="connsiteY69" fmla="*/ 763778 h 2448932"/>
              <a:gd name="connsiteX70" fmla="*/ 158654 w 3010880"/>
              <a:gd name="connsiteY70" fmla="*/ 627681 h 2448932"/>
              <a:gd name="connsiteX0" fmla="*/ 158654 w 3010880"/>
              <a:gd name="connsiteY0" fmla="*/ 627470 h 2448721"/>
              <a:gd name="connsiteX1" fmla="*/ 133136 w 3010880"/>
              <a:gd name="connsiteY1" fmla="*/ 525398 h 2448721"/>
              <a:gd name="connsiteX2" fmla="*/ 133136 w 3010880"/>
              <a:gd name="connsiteY2" fmla="*/ 397807 h 2448721"/>
              <a:gd name="connsiteX3" fmla="*/ 141642 w 3010880"/>
              <a:gd name="connsiteY3" fmla="*/ 317000 h 2448721"/>
              <a:gd name="connsiteX4" fmla="*/ 171413 w 3010880"/>
              <a:gd name="connsiteY4" fmla="*/ 202168 h 2448721"/>
              <a:gd name="connsiteX5" fmla="*/ 222449 w 3010880"/>
              <a:gd name="connsiteY5" fmla="*/ 138373 h 2448721"/>
              <a:gd name="connsiteX6" fmla="*/ 260727 w 3010880"/>
              <a:gd name="connsiteY6" fmla="*/ 172397 h 2448721"/>
              <a:gd name="connsiteX7" fmla="*/ 469125 w 3010880"/>
              <a:gd name="connsiteY7" fmla="*/ 380795 h 2448721"/>
              <a:gd name="connsiteX8" fmla="*/ 698788 w 3010880"/>
              <a:gd name="connsiteY8" fmla="*/ 533904 h 2448721"/>
              <a:gd name="connsiteX9" fmla="*/ 970982 w 3010880"/>
              <a:gd name="connsiteY9" fmla="*/ 652989 h 2448721"/>
              <a:gd name="connsiteX10" fmla="*/ 1247428 w 3010880"/>
              <a:gd name="connsiteY10" fmla="*/ 738049 h 2448721"/>
              <a:gd name="connsiteX11" fmla="*/ 1472838 w 3010880"/>
              <a:gd name="connsiteY11" fmla="*/ 759314 h 2448721"/>
              <a:gd name="connsiteX12" fmla="*/ 1468585 w 3010880"/>
              <a:gd name="connsiteY12" fmla="*/ 538157 h 2448721"/>
              <a:gd name="connsiteX13" fmla="*/ 1553646 w 3010880"/>
              <a:gd name="connsiteY13" fmla="*/ 317000 h 2448721"/>
              <a:gd name="connsiteX14" fmla="*/ 1685489 w 3010880"/>
              <a:gd name="connsiteY14" fmla="*/ 163891 h 2448721"/>
              <a:gd name="connsiteX15" fmla="*/ 1940671 w 3010880"/>
              <a:gd name="connsiteY15" fmla="*/ 19288 h 2448721"/>
              <a:gd name="connsiteX16" fmla="*/ 2187346 w 3010880"/>
              <a:gd name="connsiteY16" fmla="*/ 10782 h 2448721"/>
              <a:gd name="connsiteX17" fmla="*/ 2412815 w 3010880"/>
              <a:gd name="connsiteY17" fmla="*/ 105427 h 2448721"/>
              <a:gd name="connsiteX18" fmla="*/ 2523335 w 3010880"/>
              <a:gd name="connsiteY18" fmla="*/ 185156 h 2448721"/>
              <a:gd name="connsiteX19" fmla="*/ 2872083 w 3010880"/>
              <a:gd name="connsiteY19" fmla="*/ 74577 h 2448721"/>
              <a:gd name="connsiteX20" fmla="*/ 2923119 w 3010880"/>
              <a:gd name="connsiteY20" fmla="*/ 66071 h 2448721"/>
              <a:gd name="connsiteX21" fmla="*/ 2923119 w 3010880"/>
              <a:gd name="connsiteY21" fmla="*/ 95842 h 2448721"/>
              <a:gd name="connsiteX22" fmla="*/ 2850818 w 3010880"/>
              <a:gd name="connsiteY22" fmla="*/ 214927 h 2448721"/>
              <a:gd name="connsiteX23" fmla="*/ 2740239 w 3010880"/>
              <a:gd name="connsiteY23" fmla="*/ 342518 h 2448721"/>
              <a:gd name="connsiteX24" fmla="*/ 2667938 w 3010880"/>
              <a:gd name="connsiteY24" fmla="*/ 393554 h 2448721"/>
              <a:gd name="connsiteX25" fmla="*/ 2735986 w 3010880"/>
              <a:gd name="connsiteY25" fmla="*/ 389301 h 2448721"/>
              <a:gd name="connsiteX26" fmla="*/ 2859324 w 3010880"/>
              <a:gd name="connsiteY26" fmla="*/ 351024 h 2448721"/>
              <a:gd name="connsiteX27" fmla="*/ 2986915 w 3010880"/>
              <a:gd name="connsiteY27" fmla="*/ 312747 h 2448721"/>
              <a:gd name="connsiteX28" fmla="*/ 3008180 w 3010880"/>
              <a:gd name="connsiteY28" fmla="*/ 308494 h 2448721"/>
              <a:gd name="connsiteX29" fmla="*/ 2999674 w 3010880"/>
              <a:gd name="connsiteY29" fmla="*/ 329759 h 2448721"/>
              <a:gd name="connsiteX30" fmla="*/ 2910360 w 3010880"/>
              <a:gd name="connsiteY30" fmla="*/ 440337 h 2448721"/>
              <a:gd name="connsiteX31" fmla="*/ 2791275 w 3010880"/>
              <a:gd name="connsiteY31" fmla="*/ 542410 h 2448721"/>
              <a:gd name="connsiteX32" fmla="*/ 2710468 w 3010880"/>
              <a:gd name="connsiteY32" fmla="*/ 601952 h 2448721"/>
              <a:gd name="connsiteX33" fmla="*/ 2689203 w 3010880"/>
              <a:gd name="connsiteY33" fmla="*/ 618964 h 2448721"/>
              <a:gd name="connsiteX34" fmla="*/ 2701962 w 3010880"/>
              <a:gd name="connsiteY34" fmla="*/ 746555 h 2448721"/>
              <a:gd name="connsiteX35" fmla="*/ 2663685 w 3010880"/>
              <a:gd name="connsiteY35" fmla="*/ 1044267 h 2448721"/>
              <a:gd name="connsiteX36" fmla="*/ 2574371 w 3010880"/>
              <a:gd name="connsiteY36" fmla="*/ 1346231 h 2448721"/>
              <a:gd name="connsiteX37" fmla="*/ 2391491 w 3010880"/>
              <a:gd name="connsiteY37" fmla="*/ 1707738 h 2448721"/>
              <a:gd name="connsiteX38" fmla="*/ 2140563 w 3010880"/>
              <a:gd name="connsiteY38" fmla="*/ 1992691 h 2448721"/>
              <a:gd name="connsiteX39" fmla="*/ 1902394 w 3010880"/>
              <a:gd name="connsiteY39" fmla="*/ 2188330 h 2448721"/>
              <a:gd name="connsiteX40" fmla="*/ 1613188 w 3010880"/>
              <a:gd name="connsiteY40" fmla="*/ 2328680 h 2448721"/>
              <a:gd name="connsiteX41" fmla="*/ 1315476 w 3010880"/>
              <a:gd name="connsiteY41" fmla="*/ 2413740 h 2448721"/>
              <a:gd name="connsiteX42" fmla="*/ 1017765 w 3010880"/>
              <a:gd name="connsiteY42" fmla="*/ 2447764 h 2448721"/>
              <a:gd name="connsiteX43" fmla="*/ 690282 w 3010880"/>
              <a:gd name="connsiteY43" fmla="*/ 2430752 h 2448721"/>
              <a:gd name="connsiteX44" fmla="*/ 375558 w 3010880"/>
              <a:gd name="connsiteY44" fmla="*/ 2345692 h 2448721"/>
              <a:gd name="connsiteX45" fmla="*/ 31063 w 3010880"/>
              <a:gd name="connsiteY45" fmla="*/ 2188330 h 2448721"/>
              <a:gd name="connsiteX46" fmla="*/ 22557 w 3010880"/>
              <a:gd name="connsiteY46" fmla="*/ 2179824 h 2448721"/>
              <a:gd name="connsiteX47" fmla="*/ 86353 w 3010880"/>
              <a:gd name="connsiteY47" fmla="*/ 2179824 h 2448721"/>
              <a:gd name="connsiteX48" fmla="*/ 358546 w 3010880"/>
              <a:gd name="connsiteY48" fmla="*/ 2162812 h 2448721"/>
              <a:gd name="connsiteX49" fmla="*/ 647752 w 3010880"/>
              <a:gd name="connsiteY49" fmla="*/ 2073498 h 2448721"/>
              <a:gd name="connsiteX50" fmla="*/ 894427 w 3010880"/>
              <a:gd name="connsiteY50" fmla="*/ 1945908 h 2448721"/>
              <a:gd name="connsiteX51" fmla="*/ 919945 w 3010880"/>
              <a:gd name="connsiteY51" fmla="*/ 1920389 h 2448721"/>
              <a:gd name="connsiteX52" fmla="*/ 860403 w 3010880"/>
              <a:gd name="connsiteY52" fmla="*/ 1907630 h 2448721"/>
              <a:gd name="connsiteX53" fmla="*/ 707294 w 3010880"/>
              <a:gd name="connsiteY53" fmla="*/ 1877859 h 2448721"/>
              <a:gd name="connsiteX54" fmla="*/ 524414 w 3010880"/>
              <a:gd name="connsiteY54" fmla="*/ 1763028 h 2448721"/>
              <a:gd name="connsiteX55" fmla="*/ 388317 w 3010880"/>
              <a:gd name="connsiteY55" fmla="*/ 1592907 h 2448721"/>
              <a:gd name="connsiteX56" fmla="*/ 354293 w 3010880"/>
              <a:gd name="connsiteY56" fmla="*/ 1499340 h 2448721"/>
              <a:gd name="connsiteX57" fmla="*/ 435101 w 3010880"/>
              <a:gd name="connsiteY57" fmla="*/ 1495087 h 2448721"/>
              <a:gd name="connsiteX58" fmla="*/ 609475 w 3010880"/>
              <a:gd name="connsiteY58" fmla="*/ 1495087 h 2448721"/>
              <a:gd name="connsiteX59" fmla="*/ 583956 w 3010880"/>
              <a:gd name="connsiteY59" fmla="*/ 1465316 h 2448721"/>
              <a:gd name="connsiteX60" fmla="*/ 481884 w 3010880"/>
              <a:gd name="connsiteY60" fmla="*/ 1422786 h 2448721"/>
              <a:gd name="connsiteX61" fmla="*/ 294751 w 3010880"/>
              <a:gd name="connsiteY61" fmla="*/ 1299448 h 2448721"/>
              <a:gd name="connsiteX62" fmla="*/ 167160 w 3010880"/>
              <a:gd name="connsiteY62" fmla="*/ 1086797 h 2448721"/>
              <a:gd name="connsiteX63" fmla="*/ 141642 w 3010880"/>
              <a:gd name="connsiteY63" fmla="*/ 895411 h 2448721"/>
              <a:gd name="connsiteX64" fmla="*/ 141642 w 3010880"/>
              <a:gd name="connsiteY64" fmla="*/ 869893 h 2448721"/>
              <a:gd name="connsiteX65" fmla="*/ 184172 w 3010880"/>
              <a:gd name="connsiteY65" fmla="*/ 886905 h 2448721"/>
              <a:gd name="connsiteX66" fmla="*/ 367052 w 3010880"/>
              <a:gd name="connsiteY66" fmla="*/ 950700 h 2448721"/>
              <a:gd name="connsiteX67" fmla="*/ 392570 w 3010880"/>
              <a:gd name="connsiteY67" fmla="*/ 942194 h 2448721"/>
              <a:gd name="connsiteX68" fmla="*/ 350040 w 3010880"/>
              <a:gd name="connsiteY68" fmla="*/ 903917 h 2448721"/>
              <a:gd name="connsiteX69" fmla="*/ 235209 w 3010880"/>
              <a:gd name="connsiteY69" fmla="*/ 763567 h 2448721"/>
              <a:gd name="connsiteX70" fmla="*/ 158654 w 3010880"/>
              <a:gd name="connsiteY70" fmla="*/ 627470 h 2448721"/>
              <a:gd name="connsiteX0" fmla="*/ 158654 w 3010880"/>
              <a:gd name="connsiteY0" fmla="*/ 627470 h 2448721"/>
              <a:gd name="connsiteX1" fmla="*/ 133136 w 3010880"/>
              <a:gd name="connsiteY1" fmla="*/ 525398 h 2448721"/>
              <a:gd name="connsiteX2" fmla="*/ 133136 w 3010880"/>
              <a:gd name="connsiteY2" fmla="*/ 397807 h 2448721"/>
              <a:gd name="connsiteX3" fmla="*/ 141642 w 3010880"/>
              <a:gd name="connsiteY3" fmla="*/ 317000 h 2448721"/>
              <a:gd name="connsiteX4" fmla="*/ 171413 w 3010880"/>
              <a:gd name="connsiteY4" fmla="*/ 202168 h 2448721"/>
              <a:gd name="connsiteX5" fmla="*/ 222449 w 3010880"/>
              <a:gd name="connsiteY5" fmla="*/ 138373 h 2448721"/>
              <a:gd name="connsiteX6" fmla="*/ 260727 w 3010880"/>
              <a:gd name="connsiteY6" fmla="*/ 172397 h 2448721"/>
              <a:gd name="connsiteX7" fmla="*/ 469125 w 3010880"/>
              <a:gd name="connsiteY7" fmla="*/ 380795 h 2448721"/>
              <a:gd name="connsiteX8" fmla="*/ 698788 w 3010880"/>
              <a:gd name="connsiteY8" fmla="*/ 533904 h 2448721"/>
              <a:gd name="connsiteX9" fmla="*/ 970982 w 3010880"/>
              <a:gd name="connsiteY9" fmla="*/ 652989 h 2448721"/>
              <a:gd name="connsiteX10" fmla="*/ 1247428 w 3010880"/>
              <a:gd name="connsiteY10" fmla="*/ 738049 h 2448721"/>
              <a:gd name="connsiteX11" fmla="*/ 1472838 w 3010880"/>
              <a:gd name="connsiteY11" fmla="*/ 759314 h 2448721"/>
              <a:gd name="connsiteX12" fmla="*/ 1468585 w 3010880"/>
              <a:gd name="connsiteY12" fmla="*/ 538157 h 2448721"/>
              <a:gd name="connsiteX13" fmla="*/ 1553646 w 3010880"/>
              <a:gd name="connsiteY13" fmla="*/ 317000 h 2448721"/>
              <a:gd name="connsiteX14" fmla="*/ 1685489 w 3010880"/>
              <a:gd name="connsiteY14" fmla="*/ 163891 h 2448721"/>
              <a:gd name="connsiteX15" fmla="*/ 1940671 w 3010880"/>
              <a:gd name="connsiteY15" fmla="*/ 19288 h 2448721"/>
              <a:gd name="connsiteX16" fmla="*/ 2187346 w 3010880"/>
              <a:gd name="connsiteY16" fmla="*/ 10782 h 2448721"/>
              <a:gd name="connsiteX17" fmla="*/ 2412815 w 3010880"/>
              <a:gd name="connsiteY17" fmla="*/ 105427 h 2448721"/>
              <a:gd name="connsiteX18" fmla="*/ 2523335 w 3010880"/>
              <a:gd name="connsiteY18" fmla="*/ 185156 h 2448721"/>
              <a:gd name="connsiteX19" fmla="*/ 2872083 w 3010880"/>
              <a:gd name="connsiteY19" fmla="*/ 74577 h 2448721"/>
              <a:gd name="connsiteX20" fmla="*/ 2923119 w 3010880"/>
              <a:gd name="connsiteY20" fmla="*/ 66071 h 2448721"/>
              <a:gd name="connsiteX21" fmla="*/ 2923119 w 3010880"/>
              <a:gd name="connsiteY21" fmla="*/ 95842 h 2448721"/>
              <a:gd name="connsiteX22" fmla="*/ 2850818 w 3010880"/>
              <a:gd name="connsiteY22" fmla="*/ 214927 h 2448721"/>
              <a:gd name="connsiteX23" fmla="*/ 2740239 w 3010880"/>
              <a:gd name="connsiteY23" fmla="*/ 342518 h 2448721"/>
              <a:gd name="connsiteX24" fmla="*/ 2667938 w 3010880"/>
              <a:gd name="connsiteY24" fmla="*/ 393554 h 2448721"/>
              <a:gd name="connsiteX25" fmla="*/ 2735986 w 3010880"/>
              <a:gd name="connsiteY25" fmla="*/ 389301 h 2448721"/>
              <a:gd name="connsiteX26" fmla="*/ 2859324 w 3010880"/>
              <a:gd name="connsiteY26" fmla="*/ 351024 h 2448721"/>
              <a:gd name="connsiteX27" fmla="*/ 2986915 w 3010880"/>
              <a:gd name="connsiteY27" fmla="*/ 312747 h 2448721"/>
              <a:gd name="connsiteX28" fmla="*/ 3008180 w 3010880"/>
              <a:gd name="connsiteY28" fmla="*/ 308494 h 2448721"/>
              <a:gd name="connsiteX29" fmla="*/ 2999674 w 3010880"/>
              <a:gd name="connsiteY29" fmla="*/ 329759 h 2448721"/>
              <a:gd name="connsiteX30" fmla="*/ 2910360 w 3010880"/>
              <a:gd name="connsiteY30" fmla="*/ 440337 h 2448721"/>
              <a:gd name="connsiteX31" fmla="*/ 2791275 w 3010880"/>
              <a:gd name="connsiteY31" fmla="*/ 542410 h 2448721"/>
              <a:gd name="connsiteX32" fmla="*/ 2710468 w 3010880"/>
              <a:gd name="connsiteY32" fmla="*/ 601952 h 2448721"/>
              <a:gd name="connsiteX33" fmla="*/ 2689203 w 3010880"/>
              <a:gd name="connsiteY33" fmla="*/ 618964 h 2448721"/>
              <a:gd name="connsiteX34" fmla="*/ 2701962 w 3010880"/>
              <a:gd name="connsiteY34" fmla="*/ 746555 h 2448721"/>
              <a:gd name="connsiteX35" fmla="*/ 2663685 w 3010880"/>
              <a:gd name="connsiteY35" fmla="*/ 1044267 h 2448721"/>
              <a:gd name="connsiteX36" fmla="*/ 2574371 w 3010880"/>
              <a:gd name="connsiteY36" fmla="*/ 1346231 h 2448721"/>
              <a:gd name="connsiteX37" fmla="*/ 2391491 w 3010880"/>
              <a:gd name="connsiteY37" fmla="*/ 1707738 h 2448721"/>
              <a:gd name="connsiteX38" fmla="*/ 2140563 w 3010880"/>
              <a:gd name="connsiteY38" fmla="*/ 1992691 h 2448721"/>
              <a:gd name="connsiteX39" fmla="*/ 1902394 w 3010880"/>
              <a:gd name="connsiteY39" fmla="*/ 2188330 h 2448721"/>
              <a:gd name="connsiteX40" fmla="*/ 1613188 w 3010880"/>
              <a:gd name="connsiteY40" fmla="*/ 2328680 h 2448721"/>
              <a:gd name="connsiteX41" fmla="*/ 1315476 w 3010880"/>
              <a:gd name="connsiteY41" fmla="*/ 2413740 h 2448721"/>
              <a:gd name="connsiteX42" fmla="*/ 1017765 w 3010880"/>
              <a:gd name="connsiteY42" fmla="*/ 2447764 h 2448721"/>
              <a:gd name="connsiteX43" fmla="*/ 690282 w 3010880"/>
              <a:gd name="connsiteY43" fmla="*/ 2430752 h 2448721"/>
              <a:gd name="connsiteX44" fmla="*/ 375558 w 3010880"/>
              <a:gd name="connsiteY44" fmla="*/ 2345692 h 2448721"/>
              <a:gd name="connsiteX45" fmla="*/ 31063 w 3010880"/>
              <a:gd name="connsiteY45" fmla="*/ 2188330 h 2448721"/>
              <a:gd name="connsiteX46" fmla="*/ 22557 w 3010880"/>
              <a:gd name="connsiteY46" fmla="*/ 2179824 h 2448721"/>
              <a:gd name="connsiteX47" fmla="*/ 86353 w 3010880"/>
              <a:gd name="connsiteY47" fmla="*/ 2179824 h 2448721"/>
              <a:gd name="connsiteX48" fmla="*/ 358546 w 3010880"/>
              <a:gd name="connsiteY48" fmla="*/ 2162812 h 2448721"/>
              <a:gd name="connsiteX49" fmla="*/ 647752 w 3010880"/>
              <a:gd name="connsiteY49" fmla="*/ 2073498 h 2448721"/>
              <a:gd name="connsiteX50" fmla="*/ 894427 w 3010880"/>
              <a:gd name="connsiteY50" fmla="*/ 1945908 h 2448721"/>
              <a:gd name="connsiteX51" fmla="*/ 919945 w 3010880"/>
              <a:gd name="connsiteY51" fmla="*/ 1920389 h 2448721"/>
              <a:gd name="connsiteX52" fmla="*/ 860403 w 3010880"/>
              <a:gd name="connsiteY52" fmla="*/ 1907630 h 2448721"/>
              <a:gd name="connsiteX53" fmla="*/ 707294 w 3010880"/>
              <a:gd name="connsiteY53" fmla="*/ 1877859 h 2448721"/>
              <a:gd name="connsiteX54" fmla="*/ 524414 w 3010880"/>
              <a:gd name="connsiteY54" fmla="*/ 1763028 h 2448721"/>
              <a:gd name="connsiteX55" fmla="*/ 388317 w 3010880"/>
              <a:gd name="connsiteY55" fmla="*/ 1592907 h 2448721"/>
              <a:gd name="connsiteX56" fmla="*/ 354293 w 3010880"/>
              <a:gd name="connsiteY56" fmla="*/ 1499340 h 2448721"/>
              <a:gd name="connsiteX57" fmla="*/ 435101 w 3010880"/>
              <a:gd name="connsiteY57" fmla="*/ 1495087 h 2448721"/>
              <a:gd name="connsiteX58" fmla="*/ 609475 w 3010880"/>
              <a:gd name="connsiteY58" fmla="*/ 1495087 h 2448721"/>
              <a:gd name="connsiteX59" fmla="*/ 583956 w 3010880"/>
              <a:gd name="connsiteY59" fmla="*/ 1465316 h 2448721"/>
              <a:gd name="connsiteX60" fmla="*/ 481884 w 3010880"/>
              <a:gd name="connsiteY60" fmla="*/ 1422786 h 2448721"/>
              <a:gd name="connsiteX61" fmla="*/ 294751 w 3010880"/>
              <a:gd name="connsiteY61" fmla="*/ 1299448 h 2448721"/>
              <a:gd name="connsiteX62" fmla="*/ 167160 w 3010880"/>
              <a:gd name="connsiteY62" fmla="*/ 1086797 h 2448721"/>
              <a:gd name="connsiteX63" fmla="*/ 141642 w 3010880"/>
              <a:gd name="connsiteY63" fmla="*/ 895411 h 2448721"/>
              <a:gd name="connsiteX64" fmla="*/ 141642 w 3010880"/>
              <a:gd name="connsiteY64" fmla="*/ 869893 h 2448721"/>
              <a:gd name="connsiteX65" fmla="*/ 184172 w 3010880"/>
              <a:gd name="connsiteY65" fmla="*/ 886905 h 2448721"/>
              <a:gd name="connsiteX66" fmla="*/ 367052 w 3010880"/>
              <a:gd name="connsiteY66" fmla="*/ 950700 h 2448721"/>
              <a:gd name="connsiteX67" fmla="*/ 392570 w 3010880"/>
              <a:gd name="connsiteY67" fmla="*/ 942194 h 2448721"/>
              <a:gd name="connsiteX68" fmla="*/ 350040 w 3010880"/>
              <a:gd name="connsiteY68" fmla="*/ 903917 h 2448721"/>
              <a:gd name="connsiteX69" fmla="*/ 235209 w 3010880"/>
              <a:gd name="connsiteY69" fmla="*/ 763567 h 2448721"/>
              <a:gd name="connsiteX70" fmla="*/ 158654 w 3010880"/>
              <a:gd name="connsiteY70" fmla="*/ 627470 h 244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010880" h="2448721">
                <a:moveTo>
                  <a:pt x="158654" y="627470"/>
                </a:moveTo>
                <a:cubicBezTo>
                  <a:pt x="141642" y="587775"/>
                  <a:pt x="137389" y="563675"/>
                  <a:pt x="133136" y="525398"/>
                </a:cubicBezTo>
                <a:cubicBezTo>
                  <a:pt x="128883" y="487121"/>
                  <a:pt x="131718" y="432540"/>
                  <a:pt x="133136" y="397807"/>
                </a:cubicBezTo>
                <a:cubicBezTo>
                  <a:pt x="134554" y="363074"/>
                  <a:pt x="135262" y="349606"/>
                  <a:pt x="141642" y="317000"/>
                </a:cubicBezTo>
                <a:cubicBezTo>
                  <a:pt x="148021" y="284393"/>
                  <a:pt x="157945" y="231939"/>
                  <a:pt x="171413" y="202168"/>
                </a:cubicBezTo>
                <a:cubicBezTo>
                  <a:pt x="184881" y="172397"/>
                  <a:pt x="207563" y="143335"/>
                  <a:pt x="222449" y="138373"/>
                </a:cubicBezTo>
                <a:cubicBezTo>
                  <a:pt x="237335" y="133411"/>
                  <a:pt x="219614" y="131993"/>
                  <a:pt x="260727" y="172397"/>
                </a:cubicBezTo>
                <a:cubicBezTo>
                  <a:pt x="301840" y="212801"/>
                  <a:pt x="396115" y="320544"/>
                  <a:pt x="469125" y="380795"/>
                </a:cubicBezTo>
                <a:cubicBezTo>
                  <a:pt x="542135" y="441046"/>
                  <a:pt x="615145" y="488538"/>
                  <a:pt x="698788" y="533904"/>
                </a:cubicBezTo>
                <a:cubicBezTo>
                  <a:pt x="782431" y="579270"/>
                  <a:pt x="879542" y="618965"/>
                  <a:pt x="970982" y="652989"/>
                </a:cubicBezTo>
                <a:cubicBezTo>
                  <a:pt x="1062422" y="687013"/>
                  <a:pt x="1163785" y="720328"/>
                  <a:pt x="1247428" y="738049"/>
                </a:cubicBezTo>
                <a:cubicBezTo>
                  <a:pt x="1331071" y="755770"/>
                  <a:pt x="1435978" y="792629"/>
                  <a:pt x="1472838" y="759314"/>
                </a:cubicBezTo>
                <a:cubicBezTo>
                  <a:pt x="1509698" y="725999"/>
                  <a:pt x="1455117" y="611876"/>
                  <a:pt x="1468585" y="538157"/>
                </a:cubicBezTo>
                <a:cubicBezTo>
                  <a:pt x="1482053" y="464438"/>
                  <a:pt x="1517495" y="379378"/>
                  <a:pt x="1553646" y="317000"/>
                </a:cubicBezTo>
                <a:cubicBezTo>
                  <a:pt x="1589797" y="254622"/>
                  <a:pt x="1620985" y="213510"/>
                  <a:pt x="1685489" y="163891"/>
                </a:cubicBezTo>
                <a:cubicBezTo>
                  <a:pt x="1749993" y="114272"/>
                  <a:pt x="1857028" y="44806"/>
                  <a:pt x="1940671" y="19288"/>
                </a:cubicBezTo>
                <a:cubicBezTo>
                  <a:pt x="2024314" y="-6230"/>
                  <a:pt x="2108655" y="-3575"/>
                  <a:pt x="2187346" y="10782"/>
                </a:cubicBezTo>
                <a:cubicBezTo>
                  <a:pt x="2266037" y="25139"/>
                  <a:pt x="2356817" y="80618"/>
                  <a:pt x="2412815" y="105427"/>
                </a:cubicBezTo>
                <a:cubicBezTo>
                  <a:pt x="2468813" y="130236"/>
                  <a:pt x="2488065" y="187123"/>
                  <a:pt x="2523335" y="185156"/>
                </a:cubicBezTo>
                <a:cubicBezTo>
                  <a:pt x="2558605" y="183189"/>
                  <a:pt x="2805452" y="94424"/>
                  <a:pt x="2872083" y="74577"/>
                </a:cubicBezTo>
                <a:cubicBezTo>
                  <a:pt x="2938714" y="54730"/>
                  <a:pt x="2914613" y="62527"/>
                  <a:pt x="2923119" y="66071"/>
                </a:cubicBezTo>
                <a:cubicBezTo>
                  <a:pt x="2931625" y="69615"/>
                  <a:pt x="2935169" y="71033"/>
                  <a:pt x="2923119" y="95842"/>
                </a:cubicBezTo>
                <a:cubicBezTo>
                  <a:pt x="2911069" y="120651"/>
                  <a:pt x="2881298" y="173814"/>
                  <a:pt x="2850818" y="214927"/>
                </a:cubicBezTo>
                <a:cubicBezTo>
                  <a:pt x="2820338" y="256040"/>
                  <a:pt x="2770719" y="312747"/>
                  <a:pt x="2740239" y="342518"/>
                </a:cubicBezTo>
                <a:cubicBezTo>
                  <a:pt x="2709759" y="372289"/>
                  <a:pt x="2668647" y="385757"/>
                  <a:pt x="2667938" y="393554"/>
                </a:cubicBezTo>
                <a:cubicBezTo>
                  <a:pt x="2667229" y="401351"/>
                  <a:pt x="2704088" y="396389"/>
                  <a:pt x="2735986" y="389301"/>
                </a:cubicBezTo>
                <a:cubicBezTo>
                  <a:pt x="2767884" y="382213"/>
                  <a:pt x="2859324" y="351024"/>
                  <a:pt x="2859324" y="351024"/>
                </a:cubicBezTo>
                <a:lnTo>
                  <a:pt x="2986915" y="312747"/>
                </a:lnTo>
                <a:cubicBezTo>
                  <a:pt x="3011724" y="305659"/>
                  <a:pt x="3008180" y="308494"/>
                  <a:pt x="3008180" y="308494"/>
                </a:cubicBezTo>
                <a:cubicBezTo>
                  <a:pt x="3010307" y="311329"/>
                  <a:pt x="3015977" y="307785"/>
                  <a:pt x="2999674" y="329759"/>
                </a:cubicBezTo>
                <a:cubicBezTo>
                  <a:pt x="2983371" y="351733"/>
                  <a:pt x="2945093" y="404895"/>
                  <a:pt x="2910360" y="440337"/>
                </a:cubicBezTo>
                <a:cubicBezTo>
                  <a:pt x="2875627" y="475779"/>
                  <a:pt x="2824590" y="515474"/>
                  <a:pt x="2791275" y="542410"/>
                </a:cubicBezTo>
                <a:cubicBezTo>
                  <a:pt x="2757960" y="569346"/>
                  <a:pt x="2710468" y="601952"/>
                  <a:pt x="2710468" y="601952"/>
                </a:cubicBezTo>
                <a:cubicBezTo>
                  <a:pt x="2693456" y="614711"/>
                  <a:pt x="2690621" y="594864"/>
                  <a:pt x="2689203" y="618964"/>
                </a:cubicBezTo>
                <a:cubicBezTo>
                  <a:pt x="2687785" y="643064"/>
                  <a:pt x="2706215" y="675671"/>
                  <a:pt x="2701962" y="746555"/>
                </a:cubicBezTo>
                <a:cubicBezTo>
                  <a:pt x="2697709" y="817439"/>
                  <a:pt x="2684950" y="944321"/>
                  <a:pt x="2663685" y="1044267"/>
                </a:cubicBezTo>
                <a:cubicBezTo>
                  <a:pt x="2642420" y="1144213"/>
                  <a:pt x="2619737" y="1235653"/>
                  <a:pt x="2574371" y="1346231"/>
                </a:cubicBezTo>
                <a:cubicBezTo>
                  <a:pt x="2529005" y="1456810"/>
                  <a:pt x="2463792" y="1599995"/>
                  <a:pt x="2391491" y="1707738"/>
                </a:cubicBezTo>
                <a:cubicBezTo>
                  <a:pt x="2319190" y="1815481"/>
                  <a:pt x="2222079" y="1912592"/>
                  <a:pt x="2140563" y="1992691"/>
                </a:cubicBezTo>
                <a:cubicBezTo>
                  <a:pt x="2059047" y="2072790"/>
                  <a:pt x="1990290" y="2132332"/>
                  <a:pt x="1902394" y="2188330"/>
                </a:cubicBezTo>
                <a:cubicBezTo>
                  <a:pt x="1814498" y="2244328"/>
                  <a:pt x="1711008" y="2291112"/>
                  <a:pt x="1613188" y="2328680"/>
                </a:cubicBezTo>
                <a:cubicBezTo>
                  <a:pt x="1515368" y="2366248"/>
                  <a:pt x="1414713" y="2393893"/>
                  <a:pt x="1315476" y="2413740"/>
                </a:cubicBezTo>
                <a:cubicBezTo>
                  <a:pt x="1216239" y="2433587"/>
                  <a:pt x="1121964" y="2444929"/>
                  <a:pt x="1017765" y="2447764"/>
                </a:cubicBezTo>
                <a:cubicBezTo>
                  <a:pt x="913566" y="2450599"/>
                  <a:pt x="797316" y="2447764"/>
                  <a:pt x="690282" y="2430752"/>
                </a:cubicBezTo>
                <a:cubicBezTo>
                  <a:pt x="583248" y="2413740"/>
                  <a:pt x="485428" y="2386096"/>
                  <a:pt x="375558" y="2345692"/>
                </a:cubicBezTo>
                <a:cubicBezTo>
                  <a:pt x="265688" y="2305288"/>
                  <a:pt x="31063" y="2188330"/>
                  <a:pt x="31063" y="2188330"/>
                </a:cubicBezTo>
                <a:cubicBezTo>
                  <a:pt x="-27770" y="2160685"/>
                  <a:pt x="13342" y="2181242"/>
                  <a:pt x="22557" y="2179824"/>
                </a:cubicBezTo>
                <a:cubicBezTo>
                  <a:pt x="31772" y="2178406"/>
                  <a:pt x="30355" y="2182659"/>
                  <a:pt x="86353" y="2179824"/>
                </a:cubicBezTo>
                <a:cubicBezTo>
                  <a:pt x="142351" y="2176989"/>
                  <a:pt x="264980" y="2180533"/>
                  <a:pt x="358546" y="2162812"/>
                </a:cubicBezTo>
                <a:cubicBezTo>
                  <a:pt x="452112" y="2145091"/>
                  <a:pt x="558439" y="2109649"/>
                  <a:pt x="647752" y="2073498"/>
                </a:cubicBezTo>
                <a:cubicBezTo>
                  <a:pt x="737065" y="2037347"/>
                  <a:pt x="894427" y="1945908"/>
                  <a:pt x="894427" y="1945908"/>
                </a:cubicBezTo>
                <a:cubicBezTo>
                  <a:pt x="939793" y="1920390"/>
                  <a:pt x="925616" y="1926769"/>
                  <a:pt x="919945" y="1920389"/>
                </a:cubicBezTo>
                <a:cubicBezTo>
                  <a:pt x="914274" y="1914009"/>
                  <a:pt x="860403" y="1907630"/>
                  <a:pt x="860403" y="1907630"/>
                </a:cubicBezTo>
                <a:cubicBezTo>
                  <a:pt x="824961" y="1900542"/>
                  <a:pt x="763292" y="1901959"/>
                  <a:pt x="707294" y="1877859"/>
                </a:cubicBezTo>
                <a:cubicBezTo>
                  <a:pt x="651296" y="1853759"/>
                  <a:pt x="577577" y="1810520"/>
                  <a:pt x="524414" y="1763028"/>
                </a:cubicBezTo>
                <a:cubicBezTo>
                  <a:pt x="471251" y="1715536"/>
                  <a:pt x="416670" y="1636855"/>
                  <a:pt x="388317" y="1592907"/>
                </a:cubicBezTo>
                <a:cubicBezTo>
                  <a:pt x="359964" y="1548959"/>
                  <a:pt x="346496" y="1515643"/>
                  <a:pt x="354293" y="1499340"/>
                </a:cubicBezTo>
                <a:cubicBezTo>
                  <a:pt x="362090" y="1483037"/>
                  <a:pt x="392571" y="1495796"/>
                  <a:pt x="435101" y="1495087"/>
                </a:cubicBezTo>
                <a:cubicBezTo>
                  <a:pt x="477631" y="1494378"/>
                  <a:pt x="584666" y="1500049"/>
                  <a:pt x="609475" y="1495087"/>
                </a:cubicBezTo>
                <a:cubicBezTo>
                  <a:pt x="634284" y="1490125"/>
                  <a:pt x="605221" y="1477366"/>
                  <a:pt x="583956" y="1465316"/>
                </a:cubicBezTo>
                <a:cubicBezTo>
                  <a:pt x="562691" y="1453266"/>
                  <a:pt x="530085" y="1450431"/>
                  <a:pt x="481884" y="1422786"/>
                </a:cubicBezTo>
                <a:cubicBezTo>
                  <a:pt x="433683" y="1395141"/>
                  <a:pt x="347205" y="1355446"/>
                  <a:pt x="294751" y="1299448"/>
                </a:cubicBezTo>
                <a:cubicBezTo>
                  <a:pt x="242297" y="1243450"/>
                  <a:pt x="192678" y="1154137"/>
                  <a:pt x="167160" y="1086797"/>
                </a:cubicBezTo>
                <a:cubicBezTo>
                  <a:pt x="141642" y="1019458"/>
                  <a:pt x="141642" y="895411"/>
                  <a:pt x="141642" y="895411"/>
                </a:cubicBezTo>
                <a:cubicBezTo>
                  <a:pt x="137389" y="859261"/>
                  <a:pt x="134554" y="871311"/>
                  <a:pt x="141642" y="869893"/>
                </a:cubicBezTo>
                <a:cubicBezTo>
                  <a:pt x="148730" y="868475"/>
                  <a:pt x="184172" y="886905"/>
                  <a:pt x="184172" y="886905"/>
                </a:cubicBezTo>
                <a:lnTo>
                  <a:pt x="367052" y="950700"/>
                </a:lnTo>
                <a:cubicBezTo>
                  <a:pt x="401785" y="959915"/>
                  <a:pt x="395405" y="949991"/>
                  <a:pt x="392570" y="942194"/>
                </a:cubicBezTo>
                <a:cubicBezTo>
                  <a:pt x="389735" y="934397"/>
                  <a:pt x="376267" y="933688"/>
                  <a:pt x="350040" y="903917"/>
                </a:cubicBezTo>
                <a:cubicBezTo>
                  <a:pt x="323813" y="874146"/>
                  <a:pt x="267815" y="811059"/>
                  <a:pt x="235209" y="763567"/>
                </a:cubicBezTo>
                <a:cubicBezTo>
                  <a:pt x="202603" y="716075"/>
                  <a:pt x="175666" y="667165"/>
                  <a:pt x="158654" y="627470"/>
                </a:cubicBezTo>
                <a:close/>
              </a:path>
            </a:pathLst>
          </a:custGeom>
          <a:solidFill>
            <a:schemeClr val="bg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41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15937" y="637381"/>
            <a:ext cx="5140326" cy="1325563"/>
          </a:xfrm>
        </p:spPr>
        <p:txBody>
          <a:bodyPr/>
          <a:lstStyle/>
          <a:p>
            <a:r>
              <a:rPr lang="en-US" dirty="0"/>
              <a:t>Conceptual SQL Evaluation</a:t>
            </a:r>
          </a:p>
        </p:txBody>
      </p:sp>
      <p:sp>
        <p:nvSpPr>
          <p:cNvPr id="68611" name="Rectangle 3"/>
          <p:cNvSpPr>
            <a:spLocks noChangeArrowheads="1"/>
          </p:cNvSpPr>
          <p:nvPr/>
        </p:nvSpPr>
        <p:spPr bwMode="auto">
          <a:xfrm>
            <a:off x="5921375" y="733424"/>
            <a:ext cx="4975225" cy="1628775"/>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SELECT        [DISTINCT]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target-list</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FROM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relation-list</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WHERE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qualification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grouping-list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HAVING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group-qualification</a:t>
            </a:r>
          </a:p>
        </p:txBody>
      </p:sp>
      <p:sp>
        <p:nvSpPr>
          <p:cNvPr id="24" name="TextBox 23"/>
          <p:cNvSpPr txBox="1"/>
          <p:nvPr/>
        </p:nvSpPr>
        <p:spPr>
          <a:xfrm>
            <a:off x="544191" y="2287865"/>
            <a:ext cx="4104009" cy="92333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Try Queries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hlinkClick r:id="rId3"/>
              </a:rPr>
              <a:t>http://sqlfiddle.com/#!17/67109/12</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5" name="Footer Placeholder 3"/>
          <p:cNvSpPr>
            <a:spLocks noGrp="1"/>
          </p:cNvSpPr>
          <p:nvPr>
            <p:ph type="ftr" sz="quarter" idx="4294967295"/>
          </p:nvPr>
        </p:nvSpPr>
        <p:spPr>
          <a:xfrm>
            <a:off x="1234440" y="6453189"/>
            <a:ext cx="2895600" cy="4032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546A"/>
              </a:solidFill>
              <a:effectLst/>
              <a:uLnTx/>
              <a:uFillTx/>
              <a:latin typeface="Times New Roman" charset="0"/>
              <a:ea typeface="ＭＳ Ｐゴシック" charset="0"/>
            </a:endParaRPr>
          </a:p>
        </p:txBody>
      </p:sp>
      <p:sp>
        <p:nvSpPr>
          <p:cNvPr id="26"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27" name="Text Box 5"/>
          <p:cNvSpPr txBox="1">
            <a:spLocks noChangeArrowheads="1"/>
          </p:cNvSpPr>
          <p:nvPr/>
        </p:nvSpPr>
        <p:spPr bwMode="auto">
          <a:xfrm>
            <a:off x="1258601" y="5718718"/>
            <a:ext cx="245233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One or more tables to 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(cross product </a:t>
            </a:r>
            <a:r>
              <a:rPr kumimoji="0" lang="mr-IN" sz="2000" b="1" i="1" u="none" strike="noStrike" kern="1200" cap="none" spc="0" normalizeH="0" baseline="0" noProof="0" dirty="0">
                <a:ln>
                  <a:noFill/>
                </a:ln>
                <a:solidFill>
                  <a:srgbClr val="000000"/>
                </a:solidFill>
                <a:effectLst/>
                <a:uLnTx/>
                <a:uFillTx/>
                <a:latin typeface="Book Antiqua" charset="0"/>
                <a:ea typeface="ＭＳ Ｐゴシック" charset="0"/>
              </a:rPr>
              <a:t>…</a:t>
            </a: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a:t>
            </a:r>
          </a:p>
        </p:txBody>
      </p:sp>
      <p:sp>
        <p:nvSpPr>
          <p:cNvPr id="28" name="Text Box 6"/>
          <p:cNvSpPr txBox="1">
            <a:spLocks noChangeArrowheads="1"/>
          </p:cNvSpPr>
          <p:nvPr/>
        </p:nvSpPr>
        <p:spPr bwMode="auto">
          <a:xfrm>
            <a:off x="1234440" y="4648201"/>
            <a:ext cx="25908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Apply selections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rows)</a:t>
            </a:r>
          </a:p>
        </p:txBody>
      </p:sp>
      <p:sp>
        <p:nvSpPr>
          <p:cNvPr id="29" name="Text Box 7"/>
          <p:cNvSpPr txBox="1">
            <a:spLocks noChangeArrowheads="1"/>
          </p:cNvSpPr>
          <p:nvPr/>
        </p:nvSpPr>
        <p:spPr bwMode="auto">
          <a:xfrm>
            <a:off x="9006840" y="4389440"/>
            <a:ext cx="312420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Project away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(just keep those used in SELECT, GBY, HAVING)</a:t>
            </a:r>
          </a:p>
        </p:txBody>
      </p:sp>
      <p:sp>
        <p:nvSpPr>
          <p:cNvPr id="30"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31"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32"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33" name="Text Box 11"/>
          <p:cNvSpPr txBox="1">
            <a:spLocks noChangeArrowheads="1"/>
          </p:cNvSpPr>
          <p:nvPr/>
        </p:nvSpPr>
        <p:spPr bwMode="auto">
          <a:xfrm>
            <a:off x="1805941" y="3249839"/>
            <a:ext cx="18288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Form groups &amp; aggregate</a:t>
            </a:r>
          </a:p>
        </p:txBody>
      </p:sp>
      <p:sp>
        <p:nvSpPr>
          <p:cNvPr id="34"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35" name="Text Box 13"/>
          <p:cNvSpPr txBox="1">
            <a:spLocks noChangeArrowheads="1"/>
          </p:cNvSpPr>
          <p:nvPr/>
        </p:nvSpPr>
        <p:spPr bwMode="auto">
          <a:xfrm>
            <a:off x="9006840" y="5718718"/>
            <a:ext cx="1371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groups</a:t>
            </a:r>
          </a:p>
        </p:txBody>
      </p:sp>
      <p:sp>
        <p:nvSpPr>
          <p:cNvPr id="36"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37" name="Text Box 15"/>
          <p:cNvSpPr txBox="1">
            <a:spLocks noChangeArrowheads="1"/>
          </p:cNvSpPr>
          <p:nvPr/>
        </p:nvSpPr>
        <p:spPr bwMode="auto">
          <a:xfrm>
            <a:off x="9006840" y="3276601"/>
            <a:ext cx="1371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duplicates</a:t>
            </a:r>
          </a:p>
        </p:txBody>
      </p:sp>
      <p:sp>
        <p:nvSpPr>
          <p:cNvPr id="38"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9"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0"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2"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3"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218118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Putting it all together</a:t>
            </a:r>
          </a:p>
        </p:txBody>
      </p:sp>
      <p:sp>
        <p:nvSpPr>
          <p:cNvPr id="27651" name="Rectangle 3"/>
          <p:cNvSpPr>
            <a:spLocks noGrp="1" noChangeArrowheads="1"/>
          </p:cNvSpPr>
          <p:nvPr>
            <p:ph idx="1"/>
          </p:nvPr>
        </p:nvSpPr>
        <p:spPr>
          <a:xfrm>
            <a:off x="838200" y="1825625"/>
            <a:ext cx="10515600" cy="3503613"/>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a:t>
            </a: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size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gender = 'F'</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What does this compute?</a:t>
            </a:r>
          </a:p>
        </p:txBody>
      </p:sp>
      <p:sp>
        <p:nvSpPr>
          <p:cNvPr id="2" name="TextBox 1"/>
          <p:cNvSpPr txBox="1"/>
          <p:nvPr/>
        </p:nvSpPr>
        <p:spPr>
          <a:xfrm>
            <a:off x="2939319" y="5612802"/>
            <a:ext cx="6155852" cy="646331"/>
          </a:xfrm>
          <a:prstGeom prst="rect">
            <a:avLst/>
          </a:prstGeom>
        </p:spPr>
        <p:txBody>
          <a:bodyPr wrap="none" rtlCol="0">
            <a:spAutoFit/>
          </a:bodyPr>
          <a:lstStyle/>
          <a:p>
            <a:pPr lvl="0">
              <a:defRPr/>
            </a:pPr>
            <a:r>
              <a:rPr lang="en-US" sz="3600" dirty="0">
                <a:solidFill>
                  <a:srgbClr val="000000"/>
                </a:solidFill>
                <a:hlinkClick r:id="rId3"/>
              </a:rPr>
              <a:t>http://bit.ly/ds100-sp18-sql</a:t>
            </a:r>
            <a:r>
              <a:rPr lang="en-US" sz="3600" dirty="0">
                <a:solidFill>
                  <a:srgbClr val="000000"/>
                </a:solidFill>
              </a:rPr>
              <a:t> </a:t>
            </a:r>
            <a:endParaRPr kumimoji="0" lang="en-US" sz="3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8" name="Group 17"/>
          <p:cNvGrpSpPr/>
          <p:nvPr/>
        </p:nvGrpSpPr>
        <p:grpSpPr>
          <a:xfrm>
            <a:off x="8031480" y="2377440"/>
            <a:ext cx="3459480" cy="2835639"/>
            <a:chOff x="4130040" y="2667000"/>
            <a:chExt cx="4648200" cy="3810000"/>
          </a:xfrm>
        </p:grpSpPr>
        <p:sp>
          <p:nvSpPr>
            <p:cNvPr id="19"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20"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21"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22"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23"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24"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25"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0"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1137368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Putting it all together</a:t>
            </a:r>
          </a:p>
        </p:txBody>
      </p:sp>
      <p:sp>
        <p:nvSpPr>
          <p:cNvPr id="27651" name="Rectangle 3"/>
          <p:cNvSpPr>
            <a:spLocks noGrp="1" noChangeArrowheads="1"/>
          </p:cNvSpPr>
          <p:nvPr>
            <p:ph idx="1"/>
          </p:nvPr>
        </p:nvSpPr>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a:t>
            </a: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size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gender = 'F'</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What does this compute?</a:t>
            </a:r>
          </a:p>
          <a:p>
            <a:pPr lvl="1">
              <a:lnSpc>
                <a:spcPct val="100000"/>
              </a:lnSpc>
            </a:pPr>
            <a:r>
              <a:rPr lang="en-US" sz="2000" dirty="0">
                <a:latin typeface="+mj-lt"/>
                <a:ea typeface="Osaka" charset="0"/>
                <a:cs typeface="Osaka" charset="0"/>
              </a:rPr>
              <a:t>The average GPA of female students and number of female students in each department where there are at least 3 female students in that department.  The results are ordered by the average GPA.</a:t>
            </a:r>
          </a:p>
        </p:txBody>
      </p:sp>
      <p:grpSp>
        <p:nvGrpSpPr>
          <p:cNvPr id="17" name="Group 16"/>
          <p:cNvGrpSpPr/>
          <p:nvPr/>
        </p:nvGrpSpPr>
        <p:grpSpPr>
          <a:xfrm>
            <a:off x="8427720" y="2331720"/>
            <a:ext cx="3217774" cy="2637519"/>
            <a:chOff x="4130040" y="2667000"/>
            <a:chExt cx="4648200" cy="3810000"/>
          </a:xfrm>
        </p:grpSpPr>
        <p:sp>
          <p:nvSpPr>
            <p:cNvPr id="18"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19"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20"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21"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22"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23"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24"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513831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1" y="1139376"/>
            <a:ext cx="10515600" cy="2013174"/>
          </a:xfrm>
        </p:spPr>
        <p:txBody>
          <a:bodyPr/>
          <a:lstStyle/>
          <a:p>
            <a:r>
              <a:rPr lang="en-US" dirty="0"/>
              <a:t>How do you interact with a database?</a:t>
            </a:r>
          </a:p>
        </p:txBody>
      </p:sp>
      <p:sp>
        <p:nvSpPr>
          <p:cNvPr id="6" name="Text Placeholder 5"/>
          <p:cNvSpPr>
            <a:spLocks noGrp="1"/>
          </p:cNvSpPr>
          <p:nvPr>
            <p:ph type="body" idx="1"/>
          </p:nvPr>
        </p:nvSpPr>
        <p:spPr>
          <a:xfrm>
            <a:off x="831851" y="3445330"/>
            <a:ext cx="10515600" cy="2644322"/>
          </a:xfrm>
        </p:spPr>
        <p:txBody>
          <a:bodyPr/>
          <a:lstStyle/>
          <a:p>
            <a:r>
              <a:rPr lang="en-US" dirty="0"/>
              <a:t>What is the DBMS?</a:t>
            </a:r>
          </a:p>
          <a:p>
            <a:pPr marL="342900" indent="-342900">
              <a:buFont typeface="Wingdings" charset="2"/>
              <a:buChar char="Ø"/>
            </a:pPr>
            <a:r>
              <a:rPr lang="en-US" dirty="0"/>
              <a:t>Server</a:t>
            </a:r>
          </a:p>
          <a:p>
            <a:pPr marL="342900" indent="-342900">
              <a:buFont typeface="Wingdings" charset="2"/>
              <a:buChar char="Ø"/>
            </a:pPr>
            <a:r>
              <a:rPr lang="en-US" dirty="0"/>
              <a:t>Software</a:t>
            </a:r>
          </a:p>
          <a:p>
            <a:pPr marL="342900" indent="-342900">
              <a:buFont typeface="Wingdings" charset="2"/>
              <a:buChar char="Ø"/>
            </a:pPr>
            <a:r>
              <a:rPr lang="en-US" dirty="0"/>
              <a:t>A library</a:t>
            </a:r>
          </a:p>
        </p:txBody>
      </p:sp>
      <p:sp>
        <p:nvSpPr>
          <p:cNvPr id="7" name="TextBox 6"/>
          <p:cNvSpPr txBox="1"/>
          <p:nvPr/>
        </p:nvSpPr>
        <p:spPr>
          <a:xfrm>
            <a:off x="3428093" y="5797657"/>
            <a:ext cx="6035627"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F0302020204030204"/>
                <a:ea typeface="+mn-ea"/>
                <a:cs typeface="+mn-cs"/>
              </a:rPr>
              <a:t>Answer:</a:t>
            </a: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 It can be all of these.</a:t>
            </a:r>
          </a:p>
        </p:txBody>
      </p:sp>
    </p:spTree>
    <p:extLst>
      <p:ext uri="{BB962C8B-B14F-4D97-AF65-F5344CB8AC3E}">
        <p14:creationId xmlns:p14="http://schemas.microsoft.com/office/powerpoint/2010/main" val="95518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nvPr>
        </p:nvGraphicFramePr>
        <p:xfrm>
          <a:off x="6339844" y="5118388"/>
          <a:ext cx="3243583" cy="777240"/>
        </p:xfrm>
        <a:graphic>
          <a:graphicData uri="http://schemas.openxmlformats.org/drawingml/2006/table">
            <a:tbl>
              <a:tblPr firstRow="1" bandRow="1">
                <a:tableStyleId>{F5AB1C69-6EDB-4FF4-983F-18BD219EF322}</a:tableStyleId>
              </a:tblPr>
              <a:tblGrid>
                <a:gridCol w="880438">
                  <a:extLst>
                    <a:ext uri="{9D8B030D-6E8A-4147-A177-3AD203B41FA5}">
                      <a16:colId xmlns:a16="http://schemas.microsoft.com/office/drawing/2014/main" val="20000"/>
                    </a:ext>
                  </a:extLst>
                </a:gridCol>
                <a:gridCol w="1004688">
                  <a:extLst>
                    <a:ext uri="{9D8B030D-6E8A-4147-A177-3AD203B41FA5}">
                      <a16:colId xmlns:a16="http://schemas.microsoft.com/office/drawing/2014/main" val="20001"/>
                    </a:ext>
                  </a:extLst>
                </a:gridCol>
                <a:gridCol w="602197">
                  <a:extLst>
                    <a:ext uri="{9D8B030D-6E8A-4147-A177-3AD203B41FA5}">
                      <a16:colId xmlns:a16="http://schemas.microsoft.com/office/drawing/2014/main" val="20002"/>
                    </a:ext>
                  </a:extLst>
                </a:gridCol>
                <a:gridCol w="756260">
                  <a:extLst>
                    <a:ext uri="{9D8B030D-6E8A-4147-A177-3AD203B41FA5}">
                      <a16:colId xmlns:a16="http://schemas.microsoft.com/office/drawing/2014/main" val="20003"/>
                    </a:ext>
                  </a:extLst>
                </a:gridCol>
              </a:tblGrid>
              <a:tr h="178612">
                <a:tc>
                  <a:txBody>
                    <a:bodyPr/>
                    <a:lstStyle/>
                    <a:p>
                      <a:r>
                        <a:rPr lang="en-US" sz="1100" dirty="0"/>
                        <a:t>Date</a:t>
                      </a:r>
                    </a:p>
                  </a:txBody>
                  <a:tcPr/>
                </a:tc>
                <a:tc>
                  <a:txBody>
                    <a:bodyPr/>
                    <a:lstStyle/>
                    <a:p>
                      <a:r>
                        <a:rPr lang="en-US" sz="1100" dirty="0"/>
                        <a:t>Purchase</a:t>
                      </a:r>
                      <a:r>
                        <a:rPr lang="en-US" sz="1100" baseline="0" dirty="0"/>
                        <a:t> </a:t>
                      </a:r>
                      <a:r>
                        <a:rPr lang="en-US" sz="1100" dirty="0"/>
                        <a:t>ID</a:t>
                      </a:r>
                    </a:p>
                  </a:txBody>
                  <a:tcPr/>
                </a:tc>
                <a:tc>
                  <a:txBody>
                    <a:bodyPr/>
                    <a:lstStyle/>
                    <a:p>
                      <a:r>
                        <a:rPr lang="en-US" sz="1100" dirty="0"/>
                        <a:t>Name</a:t>
                      </a:r>
                    </a:p>
                  </a:txBody>
                  <a:tcPr/>
                </a:tc>
                <a:tc>
                  <a:txBody>
                    <a:bodyPr/>
                    <a:lstStyle/>
                    <a:p>
                      <a:r>
                        <a:rPr lang="en-US" sz="1100" dirty="0"/>
                        <a:t>Price</a:t>
                      </a:r>
                    </a:p>
                  </a:txBody>
                  <a:tcPr/>
                </a:tc>
                <a:extLst>
                  <a:ext uri="{0D108BD9-81ED-4DB2-BD59-A6C34878D82A}">
                    <a16:rowId xmlns:a16="http://schemas.microsoft.com/office/drawing/2014/main" val="10000"/>
                  </a:ext>
                </a:extLst>
              </a:tr>
              <a:tr h="235461">
                <a:tc>
                  <a:txBody>
                    <a:bodyPr/>
                    <a:lstStyle/>
                    <a:p>
                      <a:r>
                        <a:rPr lang="en-US" sz="1100" dirty="0"/>
                        <a:t>9/20/2012</a:t>
                      </a:r>
                    </a:p>
                  </a:txBody>
                  <a:tcPr/>
                </a:tc>
                <a:tc>
                  <a:txBody>
                    <a:bodyPr/>
                    <a:lstStyle/>
                    <a:p>
                      <a:r>
                        <a:rPr lang="en-US" sz="1100" dirty="0"/>
                        <a:t>1234</a:t>
                      </a:r>
                    </a:p>
                  </a:txBody>
                  <a:tcPr/>
                </a:tc>
                <a:tc>
                  <a:txBody>
                    <a:bodyPr/>
                    <a:lstStyle/>
                    <a:p>
                      <a:r>
                        <a:rPr lang="en-US" sz="1100" dirty="0"/>
                        <a:t>Sue</a:t>
                      </a:r>
                    </a:p>
                  </a:txBody>
                  <a:tcPr/>
                </a:tc>
                <a:tc>
                  <a:txBody>
                    <a:bodyPr/>
                    <a:lstStyle/>
                    <a:p>
                      <a:r>
                        <a:rPr lang="en-US" sz="1100" dirty="0"/>
                        <a:t>$200.00</a:t>
                      </a:r>
                    </a:p>
                  </a:txBody>
                  <a:tcPr/>
                </a:tc>
                <a:extLst>
                  <a:ext uri="{0D108BD9-81ED-4DB2-BD59-A6C34878D82A}">
                    <a16:rowId xmlns:a16="http://schemas.microsoft.com/office/drawing/2014/main" val="10001"/>
                  </a:ext>
                </a:extLst>
              </a:tr>
              <a:tr h="235461">
                <a:tc>
                  <a:txBody>
                    <a:bodyPr/>
                    <a:lstStyle/>
                    <a:p>
                      <a:r>
                        <a:rPr lang="en-US" sz="1100" dirty="0"/>
                        <a:t>8/21/2012</a:t>
                      </a:r>
                    </a:p>
                  </a:txBody>
                  <a:tcPr/>
                </a:tc>
                <a:tc>
                  <a:txBody>
                    <a:bodyPr/>
                    <a:lstStyle/>
                    <a:p>
                      <a:r>
                        <a:rPr lang="en-US" sz="1100" dirty="0"/>
                        <a:t>3453</a:t>
                      </a:r>
                    </a:p>
                  </a:txBody>
                  <a:tcPr/>
                </a:tc>
                <a:tc>
                  <a:txBody>
                    <a:bodyPr/>
                    <a:lstStyle/>
                    <a:p>
                      <a:r>
                        <a:rPr lang="en-US" sz="1100" dirty="0"/>
                        <a:t>Joe</a:t>
                      </a:r>
                    </a:p>
                  </a:txBody>
                  <a:tcPr/>
                </a:tc>
                <a:tc>
                  <a:txBody>
                    <a:bodyPr/>
                    <a:lstStyle/>
                    <a:p>
                      <a:r>
                        <a:rPr lang="en-US" sz="1100" dirty="0"/>
                        <a:t>$333.99</a:t>
                      </a:r>
                    </a:p>
                  </a:txBody>
                  <a:tcPr/>
                </a:tc>
                <a:extLst>
                  <a:ext uri="{0D108BD9-81ED-4DB2-BD59-A6C34878D82A}">
                    <a16:rowId xmlns:a16="http://schemas.microsoft.com/office/drawing/2014/main" val="10002"/>
                  </a:ext>
                </a:extLst>
              </a:tr>
            </a:tbl>
          </a:graphicData>
        </a:graphic>
      </p:graphicFrame>
      <p:pic>
        <p:nvPicPr>
          <p:cNvPr id="15" name="Picture 14"/>
          <p:cNvPicPr>
            <a:picLocks noChangeAspect="1"/>
          </p:cNvPicPr>
          <p:nvPr/>
        </p:nvPicPr>
        <p:blipFill>
          <a:blip r:embed="rId2"/>
          <a:stretch>
            <a:fillRect/>
          </a:stretch>
        </p:blipFill>
        <p:spPr>
          <a:xfrm>
            <a:off x="6728036" y="961173"/>
            <a:ext cx="5095801" cy="2333877"/>
          </a:xfrm>
          <a:prstGeom prst="rect">
            <a:avLst/>
          </a:prstGeom>
        </p:spPr>
      </p:pic>
      <p:sp>
        <p:nvSpPr>
          <p:cNvPr id="2" name="Title 1"/>
          <p:cNvSpPr>
            <a:spLocks noGrp="1"/>
          </p:cNvSpPr>
          <p:nvPr>
            <p:ph type="title"/>
          </p:nvPr>
        </p:nvSpPr>
        <p:spPr/>
        <p:txBody>
          <a:bodyPr/>
          <a:lstStyle/>
          <a:p>
            <a:r>
              <a:rPr lang="en-US" dirty="0"/>
              <a:t>Interacting with a DBMS</a:t>
            </a:r>
          </a:p>
        </p:txBody>
      </p:sp>
      <p:grpSp>
        <p:nvGrpSpPr>
          <p:cNvPr id="7" name="Group 6"/>
          <p:cNvGrpSpPr/>
          <p:nvPr/>
        </p:nvGrpSpPr>
        <p:grpSpPr>
          <a:xfrm>
            <a:off x="8558064" y="465557"/>
            <a:ext cx="2330375" cy="1736057"/>
            <a:chOff x="7729263" y="4995019"/>
            <a:chExt cx="2930988" cy="2183496"/>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9263" y="4995019"/>
              <a:ext cx="1136366" cy="125913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8434" y="5101080"/>
              <a:ext cx="1371817" cy="1520019"/>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104" y="5477331"/>
              <a:ext cx="1535318" cy="1701184"/>
            </a:xfrm>
            <a:prstGeom prst="rect">
              <a:avLst/>
            </a:prstGeom>
          </p:spPr>
        </p:pic>
      </p:grpSp>
      <p:sp>
        <p:nvSpPr>
          <p:cNvPr id="13" name="Right Arrow 12"/>
          <p:cNvSpPr/>
          <p:nvPr/>
        </p:nvSpPr>
        <p:spPr>
          <a:xfrm rot="19800000">
            <a:off x="4853041" y="3458366"/>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9000000">
            <a:off x="5110595" y="4106776"/>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7" name="TextBox 26"/>
          <p:cNvSpPr txBox="1"/>
          <p:nvPr/>
        </p:nvSpPr>
        <p:spPr>
          <a:xfrm>
            <a:off x="8647670" y="392661"/>
            <a:ext cx="619080"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entury Gothic" panose="020F0302020204030204"/>
                <a:ea typeface="+mn-ea"/>
                <a:cs typeface="+mn-cs"/>
              </a:rPr>
              <a:t>Cust</a:t>
            </a:r>
            <a:r>
              <a:rPr kumimoji="0" lang="en-US" sz="1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28" name="TextBox 27"/>
          <p:cNvSpPr txBox="1"/>
          <p:nvPr/>
        </p:nvSpPr>
        <p:spPr>
          <a:xfrm>
            <a:off x="9993336" y="492251"/>
            <a:ext cx="700833"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Prod.</a:t>
            </a:r>
            <a:endPar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9" name="TextBox 28"/>
          <p:cNvSpPr txBox="1"/>
          <p:nvPr/>
        </p:nvSpPr>
        <p:spPr>
          <a:xfrm>
            <a:off x="9154309" y="843456"/>
            <a:ext cx="74411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Sales</a:t>
            </a:r>
          </a:p>
        </p:txBody>
      </p:sp>
      <p:grpSp>
        <p:nvGrpSpPr>
          <p:cNvPr id="31" name="Group 30"/>
          <p:cNvGrpSpPr/>
          <p:nvPr/>
        </p:nvGrpSpPr>
        <p:grpSpPr>
          <a:xfrm>
            <a:off x="3408560" y="2215960"/>
            <a:ext cx="2463775" cy="1109728"/>
            <a:chOff x="1931285" y="2024013"/>
            <a:chExt cx="2463775" cy="1109728"/>
          </a:xfrm>
        </p:grpSpPr>
        <p:sp>
          <p:nvSpPr>
            <p:cNvPr id="14" name="TextBox 13"/>
            <p:cNvSpPr txBox="1"/>
            <p:nvPr/>
          </p:nvSpPr>
          <p:spPr>
            <a:xfrm>
              <a:off x="1931285" y="2024013"/>
              <a:ext cx="1401346"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Query</a:t>
              </a:r>
            </a:p>
          </p:txBody>
        </p:sp>
        <p:sp>
          <p:nvSpPr>
            <p:cNvPr id="30" name="TextBox 29"/>
            <p:cNvSpPr txBox="1"/>
            <p:nvPr/>
          </p:nvSpPr>
          <p:spPr>
            <a:xfrm>
              <a:off x="1967792" y="2487410"/>
              <a:ext cx="242726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 * FROM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WHERE price &gt; 100.0</a:t>
              </a:r>
            </a:p>
          </p:txBody>
        </p:sp>
      </p:grpSp>
      <p:sp>
        <p:nvSpPr>
          <p:cNvPr id="32" name="TextBox 31"/>
          <p:cNvSpPr txBox="1"/>
          <p:nvPr/>
        </p:nvSpPr>
        <p:spPr>
          <a:xfrm>
            <a:off x="6247959" y="4618243"/>
            <a:ext cx="2082621"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Response</a:t>
            </a:r>
          </a:p>
        </p:txBody>
      </p:sp>
      <p:sp>
        <p:nvSpPr>
          <p:cNvPr id="34" name="TextBox 33"/>
          <p:cNvSpPr txBox="1"/>
          <p:nvPr/>
        </p:nvSpPr>
        <p:spPr>
          <a:xfrm rot="337541">
            <a:off x="7319883" y="3002826"/>
            <a:ext cx="202170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DBMS Server</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35" name="Group 34"/>
          <p:cNvGrpSpPr/>
          <p:nvPr/>
        </p:nvGrpSpPr>
        <p:grpSpPr>
          <a:xfrm>
            <a:off x="815885" y="3264132"/>
            <a:ext cx="4289895" cy="4289895"/>
            <a:chOff x="554035" y="4130066"/>
            <a:chExt cx="6858000" cy="6858000"/>
          </a:xfrm>
        </p:grpSpPr>
        <p:pic>
          <p:nvPicPr>
            <p:cNvPr id="36" name="Picture 3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39" name="TextBox 38"/>
          <p:cNvSpPr txBox="1"/>
          <p:nvPr/>
        </p:nvSpPr>
        <p:spPr>
          <a:xfrm>
            <a:off x="1475630" y="3692423"/>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spTree>
    <p:extLst>
      <p:ext uri="{BB962C8B-B14F-4D97-AF65-F5344CB8AC3E}">
        <p14:creationId xmlns:p14="http://schemas.microsoft.com/office/powerpoint/2010/main" val="15858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4013546" y="4288227"/>
            <a:ext cx="2853749" cy="2853749"/>
            <a:chOff x="554035" y="4130066"/>
            <a:chExt cx="6858000" cy="6858000"/>
          </a:xfrm>
        </p:grpSpPr>
        <p:pic>
          <p:nvPicPr>
            <p:cNvPr id="43" name="Picture 42"/>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pic>
        <p:nvPicPr>
          <p:cNvPr id="15" name="Picture 14"/>
          <p:cNvPicPr>
            <a:picLocks noChangeAspect="1"/>
          </p:cNvPicPr>
          <p:nvPr/>
        </p:nvPicPr>
        <p:blipFill>
          <a:blip r:embed="rId5"/>
          <a:stretch>
            <a:fillRect/>
          </a:stretch>
        </p:blipFill>
        <p:spPr>
          <a:xfrm>
            <a:off x="6728036" y="961173"/>
            <a:ext cx="5095801" cy="2333877"/>
          </a:xfrm>
          <a:prstGeom prst="rect">
            <a:avLst/>
          </a:prstGeom>
        </p:spPr>
      </p:pic>
      <p:sp>
        <p:nvSpPr>
          <p:cNvPr id="2" name="Title 1"/>
          <p:cNvSpPr>
            <a:spLocks noGrp="1"/>
          </p:cNvSpPr>
          <p:nvPr>
            <p:ph type="title"/>
          </p:nvPr>
        </p:nvSpPr>
        <p:spPr/>
        <p:txBody>
          <a:bodyPr/>
          <a:lstStyle/>
          <a:p>
            <a:r>
              <a:rPr lang="en-US" dirty="0"/>
              <a:t>Interacting with a DBMS</a:t>
            </a:r>
          </a:p>
        </p:txBody>
      </p:sp>
      <p:grpSp>
        <p:nvGrpSpPr>
          <p:cNvPr id="7" name="Group 6"/>
          <p:cNvGrpSpPr/>
          <p:nvPr/>
        </p:nvGrpSpPr>
        <p:grpSpPr>
          <a:xfrm>
            <a:off x="8558064" y="465557"/>
            <a:ext cx="2330375" cy="1736057"/>
            <a:chOff x="7729263" y="4995019"/>
            <a:chExt cx="2930988" cy="2183496"/>
          </a:xfrm>
        </p:grpSpPr>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9263" y="4995019"/>
              <a:ext cx="1136366" cy="1259133"/>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88434" y="5101080"/>
              <a:ext cx="1371817" cy="1520019"/>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1104" y="5477331"/>
              <a:ext cx="1535318" cy="1701184"/>
            </a:xfrm>
            <a:prstGeom prst="rect">
              <a:avLst/>
            </a:prstGeom>
          </p:spPr>
        </p:pic>
      </p:grpSp>
      <p:sp>
        <p:nvSpPr>
          <p:cNvPr id="22" name="TextBox 21"/>
          <p:cNvSpPr txBox="1"/>
          <p:nvPr/>
        </p:nvSpPr>
        <p:spPr>
          <a:xfrm rot="337541">
            <a:off x="7319883" y="3002826"/>
            <a:ext cx="202170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DBMS Server</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3" name="Right Arrow 12"/>
          <p:cNvSpPr/>
          <p:nvPr/>
        </p:nvSpPr>
        <p:spPr>
          <a:xfrm rot="18023631">
            <a:off x="5934525" y="3666010"/>
            <a:ext cx="1366747"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7223631">
            <a:off x="6424642" y="4143861"/>
            <a:ext cx="1329547"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7" name="TextBox 26"/>
          <p:cNvSpPr txBox="1"/>
          <p:nvPr/>
        </p:nvSpPr>
        <p:spPr>
          <a:xfrm>
            <a:off x="8647670" y="392661"/>
            <a:ext cx="619080"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entury Gothic" panose="020F0302020204030204"/>
                <a:ea typeface="+mn-ea"/>
                <a:cs typeface="+mn-cs"/>
              </a:rPr>
              <a:t>Cust</a:t>
            </a:r>
            <a:r>
              <a:rPr kumimoji="0" lang="en-US" sz="1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28" name="TextBox 27"/>
          <p:cNvSpPr txBox="1"/>
          <p:nvPr/>
        </p:nvSpPr>
        <p:spPr>
          <a:xfrm>
            <a:off x="9993336" y="492251"/>
            <a:ext cx="700833"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Prod.</a:t>
            </a:r>
            <a:endPar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9" name="TextBox 28"/>
          <p:cNvSpPr txBox="1"/>
          <p:nvPr/>
        </p:nvSpPr>
        <p:spPr>
          <a:xfrm>
            <a:off x="9154309" y="843456"/>
            <a:ext cx="74411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Sales</a:t>
            </a:r>
          </a:p>
        </p:txBody>
      </p:sp>
      <p:grpSp>
        <p:nvGrpSpPr>
          <p:cNvPr id="9" name="Group 8"/>
          <p:cNvGrpSpPr/>
          <p:nvPr/>
        </p:nvGrpSpPr>
        <p:grpSpPr>
          <a:xfrm>
            <a:off x="4572854" y="1817704"/>
            <a:ext cx="1852446" cy="991892"/>
            <a:chOff x="8377238" y="5713644"/>
            <a:chExt cx="1852446" cy="991892"/>
          </a:xfrm>
        </p:grpSpPr>
        <p:sp>
          <p:nvSpPr>
            <p:cNvPr id="35" name="Right Arrow 34"/>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6" name="Right Arrow 35"/>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54" name="Group 53"/>
          <p:cNvGrpSpPr/>
          <p:nvPr/>
        </p:nvGrpSpPr>
        <p:grpSpPr>
          <a:xfrm>
            <a:off x="397072" y="1516798"/>
            <a:ext cx="3737924" cy="1755266"/>
            <a:chOff x="397072" y="1516798"/>
            <a:chExt cx="3737924" cy="1755266"/>
          </a:xfrm>
        </p:grpSpPr>
        <p:pic>
          <p:nvPicPr>
            <p:cNvPr id="53" name="Picture 5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97072" y="2458081"/>
              <a:ext cx="3737924" cy="813983"/>
            </a:xfrm>
            <a:prstGeom prst="rect">
              <a:avLst/>
            </a:prstGeom>
          </p:spPr>
        </p:pic>
        <p:grpSp>
          <p:nvGrpSpPr>
            <p:cNvPr id="19" name="Group 18"/>
            <p:cNvGrpSpPr/>
            <p:nvPr/>
          </p:nvGrpSpPr>
          <p:grpSpPr>
            <a:xfrm>
              <a:off x="1221361" y="1516798"/>
              <a:ext cx="2332605" cy="1299626"/>
              <a:chOff x="1221361" y="1554375"/>
              <a:chExt cx="2883098" cy="1606337"/>
            </a:xfrm>
          </p:grpSpPr>
          <p:pic>
            <p:nvPicPr>
              <p:cNvPr id="17" name="Picture 16"/>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21361" y="1554375"/>
                <a:ext cx="2871737" cy="1606337"/>
              </a:xfrm>
              <a:prstGeom prst="rect">
                <a:avLst/>
              </a:prstGeom>
            </p:spPr>
          </p:pic>
          <p:sp>
            <p:nvSpPr>
              <p:cNvPr id="18" name="TextBox 17"/>
              <p:cNvSpPr txBox="1"/>
              <p:nvPr/>
            </p:nvSpPr>
            <p:spPr>
              <a:xfrm>
                <a:off x="2554035" y="2496034"/>
                <a:ext cx="1550424" cy="369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Web Servers</a:t>
                </a:r>
              </a:p>
            </p:txBody>
          </p:sp>
        </p:grpSp>
      </p:grpSp>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5560" y="4250916"/>
            <a:ext cx="3909006" cy="2150168"/>
          </a:xfrm>
          <a:prstGeom prst="rect">
            <a:avLst/>
          </a:prstGeom>
        </p:spPr>
      </p:pic>
      <p:grpSp>
        <p:nvGrpSpPr>
          <p:cNvPr id="37" name="Group 36"/>
          <p:cNvGrpSpPr/>
          <p:nvPr/>
        </p:nvGrpSpPr>
        <p:grpSpPr>
          <a:xfrm rot="17147326">
            <a:off x="2546297" y="3209869"/>
            <a:ext cx="848339" cy="991892"/>
            <a:chOff x="8377238" y="5713644"/>
            <a:chExt cx="1852446" cy="991892"/>
          </a:xfrm>
        </p:grpSpPr>
        <p:sp>
          <p:nvSpPr>
            <p:cNvPr id="38" name="Right Arrow 37"/>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9" name="Right Arrow 38"/>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
        <p:nvSpPr>
          <p:cNvPr id="40" name="TextBox 39"/>
          <p:cNvSpPr txBox="1"/>
          <p:nvPr/>
        </p:nvSpPr>
        <p:spPr>
          <a:xfrm>
            <a:off x="397072" y="3918895"/>
            <a:ext cx="216918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Web Applications</a:t>
            </a:r>
          </a:p>
        </p:txBody>
      </p:sp>
      <p:grpSp>
        <p:nvGrpSpPr>
          <p:cNvPr id="46" name="Group 45"/>
          <p:cNvGrpSpPr/>
          <p:nvPr/>
        </p:nvGrpSpPr>
        <p:grpSpPr>
          <a:xfrm rot="17147326">
            <a:off x="8711887" y="3598084"/>
            <a:ext cx="848339" cy="991892"/>
            <a:chOff x="8377238" y="5713644"/>
            <a:chExt cx="1852446" cy="991892"/>
          </a:xfrm>
        </p:grpSpPr>
        <p:sp>
          <p:nvSpPr>
            <p:cNvPr id="47" name="Right Arrow 46"/>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48" name="Right Arrow 47"/>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50" name="Group 49"/>
          <p:cNvGrpSpPr/>
          <p:nvPr/>
        </p:nvGrpSpPr>
        <p:grpSpPr>
          <a:xfrm>
            <a:off x="7377128" y="4553656"/>
            <a:ext cx="2288259" cy="2288259"/>
            <a:chOff x="7670583" y="4867943"/>
            <a:chExt cx="2853749" cy="2853749"/>
          </a:xfrm>
        </p:grpSpPr>
        <p:pic>
          <p:nvPicPr>
            <p:cNvPr id="49" name="Picture 48"/>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70583" y="4867943"/>
              <a:ext cx="2853749" cy="2853749"/>
            </a:xfrm>
            <a:prstGeom prst="rect">
              <a:avLst/>
            </a:prstGeom>
          </p:spPr>
        </p:pic>
        <p:pic>
          <p:nvPicPr>
            <p:cNvPr id="42" name="Picture 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20572" y="5450405"/>
              <a:ext cx="1946065" cy="1115613"/>
            </a:xfrm>
            <a:prstGeom prst="rect">
              <a:avLst/>
            </a:prstGeom>
          </p:spPr>
        </p:pic>
      </p:grpSp>
      <p:sp>
        <p:nvSpPr>
          <p:cNvPr id="51" name="TextBox 50"/>
          <p:cNvSpPr txBox="1"/>
          <p:nvPr/>
        </p:nvSpPr>
        <p:spPr>
          <a:xfrm>
            <a:off x="7499301" y="4602512"/>
            <a:ext cx="154561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Visualization</a:t>
            </a:r>
          </a:p>
        </p:txBody>
      </p:sp>
      <p:sp>
        <p:nvSpPr>
          <p:cNvPr id="52" name="TextBox 51"/>
          <p:cNvSpPr txBox="1"/>
          <p:nvPr/>
        </p:nvSpPr>
        <p:spPr>
          <a:xfrm>
            <a:off x="4303953" y="4393419"/>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sp>
        <p:nvSpPr>
          <p:cNvPr id="3" name="TextBox 2"/>
          <p:cNvSpPr txBox="1"/>
          <p:nvPr/>
        </p:nvSpPr>
        <p:spPr>
          <a:xfrm>
            <a:off x="9739929" y="4002348"/>
            <a:ext cx="2297020" cy="193899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Often many systems will connect to a DBMS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concurrently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8" name="TextBox 7">
            <a:extLst>
              <a:ext uri="{FF2B5EF4-FFF2-40B4-BE49-F238E27FC236}">
                <a16:creationId xmlns:a16="http://schemas.microsoft.com/office/drawing/2014/main" id="{65E1DC2A-0DFF-864D-B628-934E8D7A0D34}"/>
              </a:ext>
            </a:extLst>
          </p:cNvPr>
          <p:cNvSpPr txBox="1"/>
          <p:nvPr/>
        </p:nvSpPr>
        <p:spPr>
          <a:xfrm>
            <a:off x="1769515" y="3363901"/>
            <a:ext cx="673582" cy="369332"/>
          </a:xfrm>
          <a:prstGeom prst="rect">
            <a:avLst/>
          </a:prstGeom>
        </p:spPr>
        <p:txBody>
          <a:bodyPr wrap="none" rtlCol="0">
            <a:spAutoFit/>
          </a:bodyPr>
          <a:lstStyle/>
          <a:p>
            <a:r>
              <a:rPr lang="en-US" dirty="0"/>
              <a:t>HTTP</a:t>
            </a:r>
          </a:p>
        </p:txBody>
      </p:sp>
    </p:spTree>
    <p:extLst>
      <p:ext uri="{BB962C8B-B14F-4D97-AF65-F5344CB8AC3E}">
        <p14:creationId xmlns:p14="http://schemas.microsoft.com/office/powerpoint/2010/main" val="378951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99394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are databases drawn as “cans”</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2989" y="2699055"/>
            <a:ext cx="1989092" cy="2203979"/>
          </a:xfrm>
          <a:prstGeom prst="rect">
            <a:avLst/>
          </a:prstGeom>
        </p:spPr>
      </p:pic>
      <p:pic>
        <p:nvPicPr>
          <p:cNvPr id="10" name="Picture 9"/>
          <p:cNvPicPr>
            <a:picLocks noChangeAspect="1"/>
          </p:cNvPicPr>
          <p:nvPr/>
        </p:nvPicPr>
        <p:blipFill>
          <a:blip r:embed="rId3"/>
          <a:stretch>
            <a:fillRect/>
          </a:stretch>
        </p:blipFill>
        <p:spPr>
          <a:xfrm>
            <a:off x="5217237" y="3130718"/>
            <a:ext cx="1625600" cy="1625600"/>
          </a:xfrm>
          <a:prstGeom prst="rect">
            <a:avLst/>
          </a:prstGeom>
        </p:spPr>
      </p:pic>
      <p:sp>
        <p:nvSpPr>
          <p:cNvPr id="11" name="Can 10"/>
          <p:cNvSpPr/>
          <p:nvPr/>
        </p:nvSpPr>
        <p:spPr bwMode="auto">
          <a:xfrm>
            <a:off x="2782747" y="3147997"/>
            <a:ext cx="1512277" cy="1591042"/>
          </a:xfrm>
          <a:prstGeom prst="can">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2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244" y="1459452"/>
            <a:ext cx="2855163" cy="3163615"/>
          </a:xfrm>
          <a:prstGeom prst="rect">
            <a:avLst/>
          </a:prstGeom>
        </p:spPr>
      </p:pic>
      <p:sp>
        <p:nvSpPr>
          <p:cNvPr id="5" name="Right Arrow 4"/>
          <p:cNvSpPr/>
          <p:nvPr/>
        </p:nvSpPr>
        <p:spPr bwMode="auto">
          <a:xfrm>
            <a:off x="3807809" y="2247628"/>
            <a:ext cx="2018338" cy="1374451"/>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Helvetica Neue Light" charset="0"/>
                <a:cs typeface="Helvetica Neue Light" charset="0"/>
              </a:rPr>
              <a:t>Looks Like?</a:t>
            </a:r>
          </a:p>
        </p:txBody>
      </p:sp>
      <p:sp>
        <p:nvSpPr>
          <p:cNvPr id="7" name="TextBox 6"/>
          <p:cNvSpPr txBox="1"/>
          <p:nvPr/>
        </p:nvSpPr>
        <p:spPr>
          <a:xfrm>
            <a:off x="6419263" y="649285"/>
            <a:ext cx="46313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Platters on a Disk Drive</a:t>
            </a:r>
          </a:p>
        </p:txBody>
      </p:sp>
      <p:pic>
        <p:nvPicPr>
          <p:cNvPr id="6" name="Picture 5"/>
          <p:cNvPicPr>
            <a:picLocks noChangeAspect="1"/>
          </p:cNvPicPr>
          <p:nvPr/>
        </p:nvPicPr>
        <p:blipFill>
          <a:blip r:embed="rId3"/>
          <a:stretch>
            <a:fillRect/>
          </a:stretch>
        </p:blipFill>
        <p:spPr>
          <a:xfrm>
            <a:off x="6212592" y="1459452"/>
            <a:ext cx="5540922" cy="3690255"/>
          </a:xfrm>
          <a:prstGeom prst="rect">
            <a:avLst/>
          </a:prstGeom>
        </p:spPr>
      </p:pic>
    </p:spTree>
    <p:extLst>
      <p:ext uri="{BB962C8B-B14F-4D97-AF65-F5344CB8AC3E}">
        <p14:creationId xmlns:p14="http://schemas.microsoft.com/office/powerpoint/2010/main" val="33445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244" y="1459452"/>
            <a:ext cx="2855163" cy="3163615"/>
          </a:xfrm>
          <a:prstGeom prst="rect">
            <a:avLst/>
          </a:prstGeom>
        </p:spPr>
      </p:pic>
      <p:sp>
        <p:nvSpPr>
          <p:cNvPr id="5" name="Right Arrow 4"/>
          <p:cNvSpPr/>
          <p:nvPr/>
        </p:nvSpPr>
        <p:spPr bwMode="auto">
          <a:xfrm rot="755868">
            <a:off x="4446599" y="3048563"/>
            <a:ext cx="2018338" cy="1374451"/>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Helvetica Neue Light" charset="0"/>
                <a:cs typeface="Helvetica Neue Light" charset="0"/>
              </a:rPr>
              <a:t>Looks Like?</a:t>
            </a:r>
          </a:p>
        </p:txBody>
      </p:sp>
      <p:sp>
        <p:nvSpPr>
          <p:cNvPr id="7" name="TextBox 6"/>
          <p:cNvSpPr txBox="1"/>
          <p:nvPr/>
        </p:nvSpPr>
        <p:spPr>
          <a:xfrm>
            <a:off x="6740539" y="155014"/>
            <a:ext cx="46313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Platters on a Disk Drive</a:t>
            </a:r>
          </a:p>
        </p:txBody>
      </p:sp>
      <p:grpSp>
        <p:nvGrpSpPr>
          <p:cNvPr id="8" name="Group 7">
            <a:extLst>
              <a:ext uri="{FF2B5EF4-FFF2-40B4-BE49-F238E27FC236}">
                <a16:creationId xmlns:a16="http://schemas.microsoft.com/office/drawing/2014/main" id="{D281D3FC-D677-D642-B0A5-3ECC88979CAE}"/>
              </a:ext>
            </a:extLst>
          </p:cNvPr>
          <p:cNvGrpSpPr/>
          <p:nvPr/>
        </p:nvGrpSpPr>
        <p:grpSpPr>
          <a:xfrm>
            <a:off x="3235449" y="2198201"/>
            <a:ext cx="8105523" cy="4443326"/>
            <a:chOff x="2879643" y="1720798"/>
            <a:chExt cx="6174714" cy="3384887"/>
          </a:xfrm>
        </p:grpSpPr>
        <p:pic>
          <p:nvPicPr>
            <p:cNvPr id="9" name="Picture 8">
              <a:extLst>
                <a:ext uri="{FF2B5EF4-FFF2-40B4-BE49-F238E27FC236}">
                  <a16:creationId xmlns:a16="http://schemas.microsoft.com/office/drawing/2014/main" id="{DD283283-051C-4946-8944-C8610D2E1F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2481" y="1720798"/>
              <a:ext cx="2791876" cy="3384887"/>
            </a:xfrm>
            <a:prstGeom prst="rect">
              <a:avLst/>
            </a:prstGeom>
          </p:spPr>
        </p:pic>
        <p:sp>
          <p:nvSpPr>
            <p:cNvPr id="10" name="TextBox 9">
              <a:extLst>
                <a:ext uri="{FF2B5EF4-FFF2-40B4-BE49-F238E27FC236}">
                  <a16:creationId xmlns:a16="http://schemas.microsoft.com/office/drawing/2014/main" id="{86BA560B-860F-CB48-B39A-564F7E77EE85}"/>
                </a:ext>
              </a:extLst>
            </p:cNvPr>
            <p:cNvSpPr txBox="1"/>
            <p:nvPr/>
          </p:nvSpPr>
          <p:spPr>
            <a:xfrm>
              <a:off x="2879643" y="4063439"/>
              <a:ext cx="3382838" cy="91440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1956: IBM MODEL 350 RAMAC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First Commercial Disk Drive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5MB  @ 1 ton</a:t>
              </a: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7373" y="790138"/>
            <a:ext cx="2406282" cy="1602584"/>
          </a:xfrm>
          <a:prstGeom prst="rect">
            <a:avLst/>
          </a:prstGeom>
        </p:spPr>
      </p:pic>
    </p:spTree>
    <p:extLst>
      <p:ext uri="{BB962C8B-B14F-4D97-AF65-F5344CB8AC3E}">
        <p14:creationId xmlns:p14="http://schemas.microsoft.com/office/powerpoint/2010/main" val="64552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EA87-0BE4-254A-9C4E-979A1C6AE52B}"/>
              </a:ext>
            </a:extLst>
          </p:cNvPr>
          <p:cNvSpPr>
            <a:spLocks noGrp="1"/>
          </p:cNvSpPr>
          <p:nvPr>
            <p:ph type="title"/>
          </p:nvPr>
        </p:nvSpPr>
        <p:spPr>
          <a:xfrm>
            <a:off x="552450" y="137795"/>
            <a:ext cx="10801350" cy="1325563"/>
          </a:xfrm>
        </p:spPr>
        <p:txBody>
          <a:bodyPr/>
          <a:lstStyle/>
          <a:p>
            <a:r>
              <a:rPr lang="en-US" dirty="0"/>
              <a:t>Scraping Ethics</a:t>
            </a:r>
          </a:p>
        </p:txBody>
      </p:sp>
      <p:sp>
        <p:nvSpPr>
          <p:cNvPr id="3" name="Content Placeholder 2">
            <a:extLst>
              <a:ext uri="{FF2B5EF4-FFF2-40B4-BE49-F238E27FC236}">
                <a16:creationId xmlns:a16="http://schemas.microsoft.com/office/drawing/2014/main" id="{BC19974C-D300-9E4F-954C-C66B2F68B680}"/>
              </a:ext>
            </a:extLst>
          </p:cNvPr>
          <p:cNvSpPr>
            <a:spLocks noGrp="1"/>
          </p:cNvSpPr>
          <p:nvPr>
            <p:ph idx="1"/>
          </p:nvPr>
        </p:nvSpPr>
        <p:spPr>
          <a:xfrm>
            <a:off x="838200" y="1256481"/>
            <a:ext cx="10515600" cy="5836920"/>
          </a:xfrm>
        </p:spPr>
        <p:txBody>
          <a:bodyPr>
            <a:normAutofit/>
          </a:bodyPr>
          <a:lstStyle/>
          <a:p>
            <a:r>
              <a:rPr lang="en-US" dirty="0"/>
              <a:t>Don’t violate terms of use for the service or data</a:t>
            </a:r>
          </a:p>
          <a:p>
            <a:r>
              <a:rPr lang="en-US" dirty="0"/>
              <a:t>Scraping can cause result in degraded services for others</a:t>
            </a:r>
          </a:p>
          <a:p>
            <a:pPr lvl="1"/>
            <a:r>
              <a:rPr lang="en-US" dirty="0"/>
              <a:t>Many services are optimized for human user access patterns </a:t>
            </a:r>
          </a:p>
          <a:p>
            <a:pPr lvl="1"/>
            <a:r>
              <a:rPr lang="en-US" dirty="0"/>
              <a:t>Requests can be parallelized/distributed to saturate server</a:t>
            </a:r>
          </a:p>
          <a:p>
            <a:pPr lvl="1"/>
            <a:r>
              <a:rPr lang="en-US" dirty="0"/>
              <a:t>Each query may result in many database requests</a:t>
            </a:r>
          </a:p>
          <a:p>
            <a:r>
              <a:rPr lang="en-US" dirty="0"/>
              <a:t>How to scrape ethically:</a:t>
            </a:r>
          </a:p>
          <a:p>
            <a:pPr lvl="1"/>
            <a:r>
              <a:rPr lang="en-US" dirty="0"/>
              <a:t>Used documented REST APIs – read terms of service</a:t>
            </a:r>
          </a:p>
          <a:p>
            <a:pPr lvl="1"/>
            <a:r>
              <a:rPr lang="en-US" dirty="0"/>
              <a:t>Examine at </a:t>
            </a:r>
            <a:r>
              <a:rPr lang="en-US" i="1" dirty="0" err="1"/>
              <a:t>robots.txt</a:t>
            </a:r>
            <a:r>
              <a:rPr lang="en-US" i="1" dirty="0"/>
              <a:t> </a:t>
            </a:r>
            <a:r>
              <a:rPr lang="en-US" dirty="0"/>
              <a:t>(e.g., </a:t>
            </a:r>
            <a:r>
              <a:rPr lang="en-US" dirty="0">
                <a:hlinkClick r:id="rId2"/>
              </a:rPr>
              <a:t>https://en.wikipedia.org/robots.txt</a:t>
            </a:r>
            <a:r>
              <a:rPr lang="en-US" dirty="0"/>
              <a:t>) </a:t>
            </a:r>
          </a:p>
          <a:p>
            <a:pPr lvl="1"/>
            <a:r>
              <a:rPr lang="en-US" dirty="0"/>
              <a:t>Throttle request rates (sleep)</a:t>
            </a:r>
          </a:p>
          <a:p>
            <a:r>
              <a:rPr lang="en-US" dirty="0"/>
              <a:t>Avoid getting Berkeley (or your organization) blocked from websites &amp; services</a:t>
            </a:r>
          </a:p>
          <a:p>
            <a:pPr lvl="1"/>
            <a:endParaRPr lang="en-US" dirty="0"/>
          </a:p>
          <a:p>
            <a:pPr lvl="1"/>
            <a:endParaRPr lang="en-US" dirty="0"/>
          </a:p>
        </p:txBody>
      </p:sp>
    </p:spTree>
    <p:extLst>
      <p:ext uri="{BB962C8B-B14F-4D97-AF65-F5344CB8AC3E}">
        <p14:creationId xmlns:p14="http://schemas.microsoft.com/office/powerpoint/2010/main" val="33392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Single Table Query Demo</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9652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&amp; </a:t>
            </a:r>
            <a:r>
              <a:rPr lang="en-US" sz="1600" b="1" dirty="0">
                <a:uFillTx/>
              </a:rPr>
              <a:t>Joseph </a:t>
            </a:r>
            <a:r>
              <a:rPr lang="en-US" sz="1600" b="1" dirty="0" err="1">
                <a:uFillTx/>
              </a:rPr>
              <a:t>Hellerstein</a:t>
            </a:r>
            <a:r>
              <a:rPr lang="en-US" sz="1600" b="1" dirty="0">
                <a:uFillTx/>
              </a:rPr>
              <a:t>, </a:t>
            </a:r>
          </a:p>
          <a:p>
            <a:pPr algn="l">
              <a:lnSpc>
                <a:spcPct val="150000"/>
              </a:lnSpc>
              <a:spcBef>
                <a:spcPts val="0"/>
              </a:spcBef>
            </a:pPr>
            <a:r>
              <a:rPr lang="en-US" sz="1600" dirty="0">
                <a:hlinkClick r:id="" action="ppaction://noaction"/>
              </a:rPr>
              <a:t>jegonzal@berkeley.edu</a:t>
            </a:r>
          </a:p>
          <a:p>
            <a:pPr algn="l">
              <a:lnSpc>
                <a:spcPct val="150000"/>
              </a:lnSpc>
              <a:spcBef>
                <a:spcPts val="0"/>
              </a:spcBef>
            </a:pPr>
            <a:r>
              <a:rPr lang="en-US" sz="1600" dirty="0">
                <a:hlinkClick r:id="" action="ppaction://noaction"/>
              </a:rPr>
              <a:t>jhellerstein@berkeley.edu</a:t>
            </a: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Times" charset="0"/>
                <a:ea typeface="Times" charset="0"/>
                <a:cs typeface="Times" charset="0"/>
              </a:rPr>
              <a:t>?</a:t>
            </a: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
        <p:nvSpPr>
          <p:cNvPr id="12" name="Title 2"/>
          <p:cNvSpPr txBox="1">
            <a:spLocks/>
          </p:cNvSpPr>
          <p:nvPr/>
        </p:nvSpPr>
        <p:spPr>
          <a:xfrm>
            <a:off x="717196" y="0"/>
            <a:ext cx="10764822" cy="4076701"/>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6000" kern="1200">
                <a:solidFill>
                  <a:schemeClr val="tx1"/>
                </a:solidFill>
                <a:uFillTx/>
                <a:latin typeface="+mj-lt"/>
                <a:ea typeface="Helvetica Neue" charset="0"/>
                <a:cs typeface="Helvetica Neue"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Databases and SQL</a:t>
            </a:r>
          </a:p>
          <a:p>
            <a:pPr marL="0" marR="0" lvl="0" indent="0" algn="l" defTabSz="914377" rtl="0" eaLnBrk="1" fontAlgn="auto" latinLnBrk="0" hangingPunct="1">
              <a:lnSpc>
                <a:spcPct val="90000"/>
              </a:lnSpc>
              <a:spcBef>
                <a:spcPct val="0"/>
              </a:spcBef>
              <a:spcAft>
                <a:spcPts val="0"/>
              </a:spcAft>
              <a:buClrTx/>
              <a:buSzTx/>
              <a:buFontTx/>
              <a:buNone/>
              <a:tabLst/>
              <a:defRPr/>
            </a:pPr>
            <a:r>
              <a:rPr lang="en-US" sz="5400" i="1" dirty="0">
                <a:solidFill>
                  <a:srgbClr val="000000"/>
                </a:solidFill>
                <a:latin typeface="Century Gothic" panose="020F0302020204030204"/>
              </a:rPr>
              <a:t>Part 1</a:t>
            </a:r>
            <a:endParaRPr kumimoji="0" lang="en-US" sz="5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endParaRPr>
          </a:p>
        </p:txBody>
      </p:sp>
    </p:spTree>
    <p:extLst>
      <p:ext uri="{BB962C8B-B14F-4D97-AF65-F5344CB8AC3E}">
        <p14:creationId xmlns:p14="http://schemas.microsoft.com/office/powerpoint/2010/main" val="183200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database?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4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Defining Databases</a:t>
            </a:r>
          </a:p>
        </p:txBody>
      </p:sp>
      <p:sp>
        <p:nvSpPr>
          <p:cNvPr id="5" name="Content Placeholder 4"/>
          <p:cNvSpPr>
            <a:spLocks noGrp="1"/>
          </p:cNvSpPr>
          <p:nvPr>
            <p:ph idx="1"/>
          </p:nvPr>
        </p:nvSpPr>
        <p:spPr>
          <a:xfrm>
            <a:off x="838200" y="1646238"/>
            <a:ext cx="10515600" cy="4971537"/>
          </a:xfrm>
        </p:spPr>
        <p:txBody>
          <a:bodyPr>
            <a:normAutofit/>
          </a:bodyPr>
          <a:lstStyle/>
          <a:p>
            <a:r>
              <a:rPr lang="en-US" dirty="0"/>
              <a:t>A </a:t>
            </a:r>
            <a:r>
              <a:rPr lang="en-US" b="1" dirty="0"/>
              <a:t>database</a:t>
            </a:r>
            <a:r>
              <a:rPr lang="en-US" dirty="0"/>
              <a:t> is an organized collection of data. </a:t>
            </a:r>
          </a:p>
          <a:p>
            <a:endParaRPr lang="en-US" dirty="0"/>
          </a:p>
          <a:p>
            <a:endParaRPr lang="en-US" dirty="0"/>
          </a:p>
          <a:p>
            <a:endParaRPr lang="en-US" dirty="0"/>
          </a:p>
          <a:p>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09031" y="2363600"/>
            <a:ext cx="1102622" cy="23368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5038" y="2448032"/>
            <a:ext cx="1774395" cy="1774395"/>
          </a:xfrm>
          <a:prstGeom prst="rect">
            <a:avLst/>
          </a:prstGeom>
        </p:spPr>
      </p:pic>
      <p:pic>
        <p:nvPicPr>
          <p:cNvPr id="9" name="Picture 8"/>
          <p:cNvPicPr>
            <a:picLocks noChangeAspect="1"/>
          </p:cNvPicPr>
          <p:nvPr/>
        </p:nvPicPr>
        <p:blipFill>
          <a:blip r:embed="rId5"/>
          <a:stretch>
            <a:fillRect/>
          </a:stretch>
        </p:blipFill>
        <p:spPr>
          <a:xfrm>
            <a:off x="8635267" y="2299995"/>
            <a:ext cx="2167931" cy="2167931"/>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3903" y="2448032"/>
            <a:ext cx="3295301" cy="1898380"/>
          </a:xfrm>
          <a:prstGeom prst="rect">
            <a:avLst/>
          </a:prstGeom>
        </p:spPr>
      </p:pic>
      <p:pic>
        <p:nvPicPr>
          <p:cNvPr id="2" name="Picture 1">
            <a:extLst>
              <a:ext uri="{FF2B5EF4-FFF2-40B4-BE49-F238E27FC236}">
                <a16:creationId xmlns:a16="http://schemas.microsoft.com/office/drawing/2014/main" id="{D214543A-14A0-0845-BB66-F74EB3D0FF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906" y="2407167"/>
            <a:ext cx="2384180" cy="1939245"/>
          </a:xfrm>
          <a:prstGeom prst="rect">
            <a:avLst/>
          </a:prstGeom>
        </p:spPr>
      </p:pic>
      <p:sp>
        <p:nvSpPr>
          <p:cNvPr id="10" name="Rectangle 9">
            <a:extLst>
              <a:ext uri="{FF2B5EF4-FFF2-40B4-BE49-F238E27FC236}">
                <a16:creationId xmlns:a16="http://schemas.microsoft.com/office/drawing/2014/main" id="{9F063715-2028-6A40-A63C-9CFCBE6A53FF}"/>
              </a:ext>
            </a:extLst>
          </p:cNvPr>
          <p:cNvSpPr/>
          <p:nvPr/>
        </p:nvSpPr>
        <p:spPr>
          <a:xfrm>
            <a:off x="838200" y="4920126"/>
            <a:ext cx="10515600" cy="1255728"/>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A </a:t>
            </a:r>
            <a:r>
              <a:rPr lang="en-US" sz="2800" b="1" dirty="0">
                <a:solidFill>
                  <a:srgbClr val="000000"/>
                </a:solidFill>
                <a:ea typeface="Helvetica Neue Light" charset="0"/>
              </a:rPr>
              <a:t>database management systems (DBMS) </a:t>
            </a:r>
            <a:r>
              <a:rPr lang="en-US" sz="2800" dirty="0">
                <a:solidFill>
                  <a:srgbClr val="000000"/>
                </a:solidFill>
                <a:ea typeface="Helvetica Neue Light" charset="0"/>
              </a:rPr>
              <a:t>is a software system that </a:t>
            </a:r>
            <a:r>
              <a:rPr lang="en-US" sz="2800" b="1" dirty="0">
                <a:solidFill>
                  <a:srgbClr val="000000"/>
                </a:solidFill>
                <a:ea typeface="Helvetica Neue Light" charset="0"/>
              </a:rPr>
              <a:t>stores</a:t>
            </a:r>
            <a:r>
              <a:rPr lang="en-US" sz="2800" dirty="0">
                <a:solidFill>
                  <a:srgbClr val="000000"/>
                </a:solidFill>
                <a:ea typeface="Helvetica Neue Light" charset="0"/>
              </a:rPr>
              <a:t>, </a:t>
            </a:r>
            <a:r>
              <a:rPr lang="en-US" sz="2800" b="1" dirty="0">
                <a:solidFill>
                  <a:srgbClr val="000000"/>
                </a:solidFill>
                <a:ea typeface="Helvetica Neue Light" charset="0"/>
              </a:rPr>
              <a:t>manages</a:t>
            </a:r>
            <a:r>
              <a:rPr lang="en-US" sz="2800" dirty="0">
                <a:solidFill>
                  <a:srgbClr val="000000"/>
                </a:solidFill>
                <a:ea typeface="Helvetica Neue Light" charset="0"/>
              </a:rPr>
              <a:t>, and </a:t>
            </a:r>
            <a:r>
              <a:rPr lang="en-US" sz="2800" b="1" dirty="0">
                <a:solidFill>
                  <a:srgbClr val="000000"/>
                </a:solidFill>
                <a:ea typeface="Helvetica Neue Light" charset="0"/>
              </a:rPr>
              <a:t>facilitates</a:t>
            </a:r>
            <a:r>
              <a:rPr lang="en-US" sz="2800" dirty="0">
                <a:solidFill>
                  <a:srgbClr val="000000"/>
                </a:solidFill>
                <a:ea typeface="Helvetica Neue Light" charset="0"/>
              </a:rPr>
              <a:t> </a:t>
            </a:r>
            <a:r>
              <a:rPr lang="en-US" sz="2800" b="1" dirty="0">
                <a:solidFill>
                  <a:srgbClr val="000000"/>
                </a:solidFill>
                <a:ea typeface="Helvetica Neue Light" charset="0"/>
              </a:rPr>
              <a:t>access</a:t>
            </a:r>
            <a:r>
              <a:rPr lang="en-US" sz="2800" dirty="0">
                <a:solidFill>
                  <a:srgbClr val="000000"/>
                </a:solidFill>
                <a:ea typeface="Helvetica Neue Light" charset="0"/>
              </a:rPr>
              <a:t> to one or more databases.</a:t>
            </a:r>
            <a:endParaRPr lang="en-US" sz="2800" b="1" dirty="0">
              <a:solidFill>
                <a:srgbClr val="000000"/>
              </a:solidFill>
              <a:ea typeface="Helvetica Neue Light" charset="0"/>
            </a:endParaRPr>
          </a:p>
        </p:txBody>
      </p:sp>
    </p:spTree>
    <p:extLst>
      <p:ext uri="{BB962C8B-B14F-4D97-AF65-F5344CB8AC3E}">
        <p14:creationId xmlns:p14="http://schemas.microsoft.com/office/powerpoint/2010/main" val="125117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30684</TotalTime>
  <Words>2239</Words>
  <Application>Microsoft Macintosh PowerPoint</Application>
  <PresentationFormat>Widescreen</PresentationFormat>
  <Paragraphs>630</Paragraphs>
  <Slides>60</Slides>
  <Notes>15</Notes>
  <HiddenSlides>4</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60</vt:i4>
      </vt:variant>
    </vt:vector>
  </HeadingPairs>
  <TitlesOfParts>
    <vt:vector size="83" baseType="lpstr">
      <vt:lpstr>メイリオ</vt:lpstr>
      <vt:lpstr>ＭＳ Ｐゴシック</vt:lpstr>
      <vt:lpstr>Arial</vt:lpstr>
      <vt:lpstr>Book Antiqua</vt:lpstr>
      <vt:lpstr>Calibri</vt:lpstr>
      <vt:lpstr>Century Gothic</vt:lpstr>
      <vt:lpstr>Comic Sans MS</vt:lpstr>
      <vt:lpstr>Consolas</vt:lpstr>
      <vt:lpstr>Courier</vt:lpstr>
      <vt:lpstr>Helvetica Neue</vt:lpstr>
      <vt:lpstr>Helvetica Neue Light</vt:lpstr>
      <vt:lpstr>Helvetica Neue Regular</vt:lpstr>
      <vt:lpstr>Lucida Console</vt:lpstr>
      <vt:lpstr>Lucida Sans Typewriter</vt:lpstr>
      <vt:lpstr>Mangal</vt:lpstr>
      <vt:lpstr>Menlo</vt:lpstr>
      <vt:lpstr>Monaco</vt:lpstr>
      <vt:lpstr>Osaka</vt:lpstr>
      <vt:lpstr>Tahoma</vt:lpstr>
      <vt:lpstr>Times</vt:lpstr>
      <vt:lpstr>Times New Roman</vt:lpstr>
      <vt:lpstr>Wingdings</vt:lpstr>
      <vt:lpstr>2_Office Theme</vt:lpstr>
      <vt:lpstr>Lecture 11:  Finish Web Technologies &amp; Begin SQL Databases</vt:lpstr>
      <vt:lpstr>Last Two Lectures</vt:lpstr>
      <vt:lpstr>REST APIs</vt:lpstr>
      <vt:lpstr>REST – Representational State Transfer</vt:lpstr>
      <vt:lpstr>Demo</vt:lpstr>
      <vt:lpstr>Scraping Ethics</vt:lpstr>
      <vt:lpstr>PowerPoint Presentation</vt:lpstr>
      <vt:lpstr>What is a database?</vt:lpstr>
      <vt:lpstr>Defining Databases</vt:lpstr>
      <vt:lpstr>Database Management Systems</vt:lpstr>
      <vt:lpstr>Is Pandas a Database Management System?</vt:lpstr>
      <vt:lpstr>Is your file-system a DBMS</vt:lpstr>
      <vt:lpstr>Why should I use a DBMS?</vt:lpstr>
      <vt:lpstr>Widely Used DBMS Technologies</vt:lpstr>
      <vt:lpstr>Common DBMS Systems</vt:lpstr>
      <vt:lpstr>Relational Database Management Systems</vt:lpstr>
      <vt:lpstr>Relational Data Abstraction</vt:lpstr>
      <vt:lpstr>Relational Data Abstraction</vt:lpstr>
      <vt:lpstr>PowerPoint Presentation</vt:lpstr>
      <vt:lpstr>PowerPoint Presentation</vt:lpstr>
      <vt:lpstr>Ted Codd and the Relational Model</vt:lpstr>
      <vt:lpstr>Relational Database Management Systems</vt:lpstr>
      <vt:lpstr>SQL</vt:lpstr>
      <vt:lpstr>SQL is a Declarative Language </vt:lpstr>
      <vt:lpstr>Review of Relational Terminology</vt:lpstr>
      <vt:lpstr>More on Relational Tables</vt:lpstr>
      <vt:lpstr>Two sublanguages of SQL</vt:lpstr>
      <vt:lpstr>Creating Tables &amp; Populating Tables</vt:lpstr>
      <vt:lpstr>CREATE TABLE …</vt:lpstr>
      <vt:lpstr>Common SQL Types (there are others...)</vt:lpstr>
      <vt:lpstr>More Creating Tables</vt:lpstr>
      <vt:lpstr>Inserting Records into a Table</vt:lpstr>
      <vt:lpstr>Deleting and Modifying Records</vt:lpstr>
      <vt:lpstr>Deleting and Modifying Records</vt:lpstr>
      <vt:lpstr>Querying Tables</vt:lpstr>
      <vt:lpstr>SQL DML: Basic Single-Table Queries</vt:lpstr>
      <vt:lpstr>Basic Single-Table Queries</vt:lpstr>
      <vt:lpstr>Find the name and GPA for all CS Students</vt:lpstr>
      <vt:lpstr>Doing Math In SELECT statement</vt:lpstr>
      <vt:lpstr>String Comparisons</vt:lpstr>
      <vt:lpstr>SELECT DISTINCT</vt:lpstr>
      <vt:lpstr>ORDER BY</vt:lpstr>
      <vt:lpstr>ORDER BY</vt:lpstr>
      <vt:lpstr>Aggregates</vt:lpstr>
      <vt:lpstr>GROUP BY</vt:lpstr>
      <vt:lpstr>What does the following Produce?</vt:lpstr>
      <vt:lpstr>What if we wanted to only consider departments that have greater than two students?</vt:lpstr>
      <vt:lpstr>What if we wanted to only consider departments that have greater than two students?</vt:lpstr>
      <vt:lpstr>HAVING</vt:lpstr>
      <vt:lpstr>Conceptual SQL Evaluation</vt:lpstr>
      <vt:lpstr>Putting it all together</vt:lpstr>
      <vt:lpstr>Putting it all together</vt:lpstr>
      <vt:lpstr>How do you interact with a database?</vt:lpstr>
      <vt:lpstr>Interacting with a DBMS</vt:lpstr>
      <vt:lpstr>Interacting with a DBMS</vt:lpstr>
      <vt:lpstr>Break</vt:lpstr>
      <vt:lpstr>Why are databases drawn as “cans”</vt:lpstr>
      <vt:lpstr>PowerPoint Presentation</vt:lpstr>
      <vt:lpstr>PowerPoint Presentation</vt:lpstr>
      <vt:lpstr>Simple Single Table Query Demo</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Joseph Gonzalez</cp:lastModifiedBy>
  <cp:revision>618</cp:revision>
  <cp:lastPrinted>2018-02-13T08:34:41Z</cp:lastPrinted>
  <dcterms:created xsi:type="dcterms:W3CDTF">2016-10-21T21:56:42Z</dcterms:created>
  <dcterms:modified xsi:type="dcterms:W3CDTF">2018-02-21T07:45:37Z</dcterms:modified>
</cp:coreProperties>
</file>